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61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550722B1-C2C0-4CBE-BDE9-1D4273B82D1A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ldImg"/>
          </p:nvPr>
        </p:nvSpPr>
        <p:spPr>
          <a:xfrm>
            <a:off x="1623960" y="1257480"/>
            <a:ext cx="4523760" cy="3393360"/>
          </a:xfrm>
          <a:prstGeom prst="rect">
            <a:avLst/>
          </a:prstGeom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184" name="CustomShape 3"/>
          <p:cNvSpPr/>
          <p:nvPr/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6C3A0FF3-60C8-4FB9-9A8E-570D4DFBF06C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8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5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4320000"/>
            <a:ext cx="501120" cy="107712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4320000"/>
            <a:ext cx="501120" cy="107712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0" y="288000"/>
            <a:ext cx="501120" cy="107712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0" y="288000"/>
            <a:ext cx="501120" cy="107712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hamradioschool.com/rf-exposure-calculator/" TargetMode="External"/><Relationship Id="rId2" Type="http://schemas.openxmlformats.org/officeDocument/2006/relationships/hyperlink" Target="http://hintlink.com/power_density.htm" TargetMode="External"/><Relationship Id="rId3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731520" y="640080"/>
            <a:ext cx="8565120" cy="1658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 fontScale="97000"/>
          </a:bodyPr>
          <a:p>
            <a:pPr>
              <a:lnSpc>
                <a:spcPct val="100000"/>
              </a:lnSpc>
            </a:pPr>
            <a:r>
              <a:rPr b="1" lang="en-US" sz="4800" spc="-1" strike="noStrike">
                <a:solidFill>
                  <a:srgbClr val="333333"/>
                </a:solidFill>
                <a:latin typeface="Noto Sans Regular"/>
                <a:ea typeface="DejaVu Sans"/>
              </a:rPr>
              <a:t>RF Exposure – Evaluating Your Station – by Ed, N3US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792000" y="5565240"/>
            <a:ext cx="8565120" cy="165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Noto Sans Regular"/>
                <a:ea typeface="DejaVu Sans"/>
              </a:rPr>
              <a:t>Presentation to AARC on Aug 11, 2020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Noto Sans Regular"/>
                <a:ea typeface="DejaVu Sans"/>
              </a:rPr>
              <a:t>Major source of material from  HamRadioSchool.com with permission 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1135800" y="365760"/>
            <a:ext cx="6909120" cy="680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Two Easy to Use Exposure Calculators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 u="sng">
                <a:solidFill>
                  <a:srgbClr val="0000ff"/>
                </a:solidFill>
                <a:uFillTx/>
                <a:latin typeface="Times New Roman"/>
                <a:ea typeface="DejaVu Sans"/>
                <a:hlinkClick r:id="rId1"/>
              </a:rPr>
              <a:t>https://hamradioschool.com/rf-exposure-calculator/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2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http://hintlink.com/power_density.htm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504000" y="300960"/>
            <a:ext cx="907056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000000"/>
                </a:solidFill>
                <a:latin typeface="Arial"/>
                <a:ea typeface="Microsoft YaHei"/>
              </a:rPr>
              <a:t>Take steps to mitigate the possibility of exceeding MPE, as necessary: </a:t>
            </a:r>
            <a:endParaRPr b="0" lang="en-US" sz="4000" spc="-1" strike="noStrike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504000" y="1768680"/>
            <a:ext cx="9070560" cy="596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48920" indent="-178200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Relocate or elevate antenna – anyway, the higher the antenna the better its performance</a:t>
            </a: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Restrict antenna pointing directions </a:t>
            </a: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Restrict frequency/band use </a:t>
            </a: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Restrict mode use </a:t>
            </a: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Reduce PEP into the antenna – always great operating practice to run minimum power required</a:t>
            </a: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  <a:spcAft>
                <a:spcPts val="1236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Restrict station operation times </a:t>
            </a: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endParaRPr b="0" lang="en-US" sz="2400" spc="-1" strike="noStrike">
              <a:latin typeface="Arial"/>
            </a:endParaRPr>
          </a:p>
          <a:p>
            <a:pPr marL="448920" indent="-178200">
              <a:lnSpc>
                <a:spcPct val="115000"/>
              </a:lnSpc>
            </a:pP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 rot="1200">
            <a:off x="548640" y="315720"/>
            <a:ext cx="8565120" cy="117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 fontScale="68000"/>
          </a:bodyPr>
          <a:p>
            <a:pPr>
              <a:lnSpc>
                <a:spcPct val="100000"/>
              </a:lnSpc>
            </a:pPr>
            <a:r>
              <a:rPr b="1" lang="en-US" sz="4800" spc="-1" strike="noStrike">
                <a:solidFill>
                  <a:srgbClr val="333333"/>
                </a:solidFill>
                <a:latin typeface="Noto Sans Regular"/>
                <a:ea typeface="DejaVu Sans"/>
              </a:rPr>
              <a:t>The FCC Regulations</a:t>
            </a:r>
            <a:br/>
            <a:endParaRPr b="0" lang="en-US" sz="4800" spc="-1" strike="noStrike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757080" y="1238400"/>
            <a:ext cx="8565120" cy="5751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109440">
              <a:lnSpc>
                <a:spcPct val="100000"/>
              </a:lnSpc>
              <a:spcAft>
                <a:spcPts val="1879"/>
              </a:spcAft>
            </a:pPr>
            <a:r>
              <a:rPr b="0" lang="en-US" sz="2800" spc="-1" strike="noStrike">
                <a:solidFill>
                  <a:srgbClr val="333333"/>
                </a:solidFill>
                <a:latin typeface="Arial"/>
                <a:ea typeface="DejaVu Sans"/>
              </a:rPr>
              <a:t>The requirement to conduct RF exposure evaluation is described in FCC regulation §97.13</a:t>
            </a:r>
            <a:endParaRPr b="0" lang="en-US" sz="2800" spc="-1" strike="noStrike">
              <a:latin typeface="Arial"/>
            </a:endParaRPr>
          </a:p>
          <a:p>
            <a:pPr marL="109440">
              <a:lnSpc>
                <a:spcPct val="100000"/>
              </a:lnSpc>
              <a:spcAft>
                <a:spcPts val="1879"/>
              </a:spcAft>
            </a:pPr>
            <a:r>
              <a:rPr b="0" lang="en-US" sz="2800" spc="-1" strike="noStrike">
                <a:solidFill>
                  <a:srgbClr val="333333"/>
                </a:solidFill>
                <a:latin typeface="Arial"/>
                <a:ea typeface="Microsoft YaHei"/>
              </a:rPr>
              <a:t>It provides a table of all amateur radio bands with transmitted power levels in watts for each band</a:t>
            </a:r>
            <a:endParaRPr b="0" lang="en-US" sz="2800" spc="-1" strike="noStrike">
              <a:latin typeface="Arial"/>
            </a:endParaRPr>
          </a:p>
          <a:p>
            <a:pPr marL="109440">
              <a:lnSpc>
                <a:spcPct val="100000"/>
              </a:lnSpc>
            </a:pPr>
            <a:r>
              <a:rPr b="0" lang="en-US" sz="2800" spc="-1" strike="noStrike">
                <a:solidFill>
                  <a:srgbClr val="333333"/>
                </a:solidFill>
                <a:latin typeface="Arial"/>
                <a:ea typeface="DejaVu Sans"/>
              </a:rPr>
              <a:t>RF environmental evaluation must be performed if the station’s power </a:t>
            </a:r>
            <a:r>
              <a:rPr b="1" lang="en-US" sz="2800" spc="-1" strike="noStrike">
                <a:solidFill>
                  <a:srgbClr val="333333"/>
                </a:solidFill>
                <a:latin typeface="Arial"/>
                <a:ea typeface="DejaVu Sans"/>
              </a:rPr>
              <a:t>into the antenna</a:t>
            </a:r>
            <a:r>
              <a:rPr b="0" lang="en-US" sz="2800" spc="-1" strike="noStrike">
                <a:solidFill>
                  <a:srgbClr val="333333"/>
                </a:solidFill>
                <a:latin typeface="Arial"/>
                <a:ea typeface="DejaVu Sans"/>
              </a:rPr>
              <a:t> exceeds the table value for the band of operation</a:t>
            </a:r>
            <a:endParaRPr b="0" lang="en-US" sz="2800" spc="-1" strike="noStrike">
              <a:latin typeface="Arial"/>
            </a:endParaRPr>
          </a:p>
          <a:p>
            <a:pPr marL="109440">
              <a:lnSpc>
                <a:spcPct val="100000"/>
              </a:lnSpc>
            </a:pPr>
            <a:endParaRPr b="0" lang="en-US" sz="2800" spc="-1" strike="noStrike">
              <a:latin typeface="Arial"/>
            </a:endParaRPr>
          </a:p>
          <a:p>
            <a:pPr marL="109440">
              <a:lnSpc>
                <a:spcPct val="100000"/>
              </a:lnSpc>
            </a:pPr>
            <a:r>
              <a:rPr b="0" lang="en-US" sz="2800" spc="-1" strike="noStrike">
                <a:solidFill>
                  <a:srgbClr val="333333"/>
                </a:solidFill>
                <a:latin typeface="Arial"/>
                <a:ea typeface="DejaVu Sans"/>
              </a:rPr>
              <a:t> </a:t>
            </a:r>
            <a:r>
              <a:rPr b="0" lang="en-US" sz="2800" spc="-1" strike="noStrike">
                <a:solidFill>
                  <a:srgbClr val="333333"/>
                </a:solidFill>
                <a:latin typeface="Arial"/>
                <a:ea typeface="DejaVu Sans"/>
              </a:rPr>
              <a:t>Power into the antenna is specified as peak envelope power (PEP).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720000" y="300960"/>
            <a:ext cx="8852760" cy="12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Power into antenna which requires safety evaluation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67" name="Picture 121" descr=""/>
          <p:cNvPicPr/>
          <p:nvPr/>
        </p:nvPicPr>
        <p:blipFill>
          <a:blip r:embed="rId1"/>
          <a:stretch/>
        </p:blipFill>
        <p:spPr>
          <a:xfrm>
            <a:off x="2966400" y="2160000"/>
            <a:ext cx="4328640" cy="5228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274320" y="571680"/>
            <a:ext cx="8565120" cy="143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en-US" sz="4800" spc="-1" strike="noStrike">
                <a:solidFill>
                  <a:srgbClr val="333333"/>
                </a:solidFill>
                <a:latin typeface="Noto Sans Regular"/>
                <a:ea typeface="DejaVu Sans"/>
              </a:rPr>
              <a:t>Is Evaluation Required?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898200" y="1725840"/>
            <a:ext cx="8649360" cy="559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33333"/>
                </a:solidFill>
                <a:latin typeface="Noto Sans Bold"/>
                <a:ea typeface="DejaVu Sans"/>
              </a:rPr>
              <a:t>Determine the maximum power output of your transmitter for the band, in units of Watts PEP.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33333"/>
                </a:solidFill>
                <a:latin typeface="Noto Sans Bold"/>
                <a:ea typeface="DejaVu Sans"/>
              </a:rPr>
              <a:t>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33333"/>
                </a:solidFill>
                <a:latin typeface="Noto Sans Bold"/>
                <a:ea typeface="DejaVu Sans"/>
              </a:rPr>
              <a:t>Determine power loss in decibels (dB) of transmission line.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33333"/>
                </a:solidFill>
                <a:latin typeface="Noto Sans Bold"/>
                <a:ea typeface="DejaVu Sans"/>
              </a:rPr>
              <a:t>Calculate  resulting maximum power input to the antenna, PEP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33333"/>
                </a:solidFill>
                <a:latin typeface="Noto Sans Bold"/>
                <a:ea typeface="DejaVu Sans"/>
              </a:rPr>
              <a:t>Compare antenna input PEP with the  maximum permitted value for band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33333"/>
                </a:solidFill>
                <a:latin typeface="Noto Sans Bold"/>
                <a:ea typeface="DejaVu Sans"/>
              </a:rPr>
              <a:t>If Evaluation is required, we turn to FCC OET Bulletin 65: Evaluating Compliance with FCC Guidelines for Human Exposure To Radiofrequency Electromagnetic Fields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333333"/>
                </a:solidFill>
                <a:latin typeface="Noto Sans Bold"/>
                <a:ea typeface="DejaVu Sans"/>
              </a:rPr>
              <a:t>This permits use of 3 methods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640080" y="365760"/>
            <a:ext cx="8565120" cy="143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en-US" sz="4800" spc="-1" strike="noStrike">
                <a:solidFill>
                  <a:srgbClr val="333333"/>
                </a:solidFill>
                <a:latin typeface="Noto Sans Regular"/>
                <a:ea typeface="DejaVu Sans"/>
              </a:rPr>
              <a:t>The Three Methods: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796680" y="1943280"/>
            <a:ext cx="8241840" cy="451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269280">
              <a:lnSpc>
                <a:spcPct val="115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By calculation based on FCC OET Bulletin 65 – </a:t>
            </a:r>
            <a:r>
              <a:rPr b="1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simple and method we will use</a:t>
            </a:r>
            <a:endParaRPr b="0" lang="en-US" sz="2800" spc="-1" strike="noStrike">
              <a:latin typeface="Arial"/>
            </a:endParaRPr>
          </a:p>
          <a:p>
            <a:pPr marL="269280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en-US" sz="2400" spc="-1" strike="noStrike">
              <a:latin typeface="Arial"/>
            </a:endParaRPr>
          </a:p>
          <a:p>
            <a:pPr marL="269280">
              <a:lnSpc>
                <a:spcPct val="115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By calculation based on computer modeling – a bit more complicated</a:t>
            </a:r>
            <a:endParaRPr b="0" lang="en-US" sz="2800" spc="-1" strike="noStrike">
              <a:latin typeface="Arial"/>
            </a:endParaRPr>
          </a:p>
          <a:p>
            <a:pPr marL="269280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en-US" sz="2400" spc="-1" strike="noStrike">
              <a:latin typeface="Arial"/>
            </a:endParaRPr>
          </a:p>
          <a:p>
            <a:pPr marL="269280">
              <a:lnSpc>
                <a:spcPct val="115000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en-US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By measurement of field strength using calibrated equipment – calibrated test equipment is expensive</a:t>
            </a:r>
            <a:endParaRPr b="0" lang="en-US" sz="2800" spc="-1" strike="noStrike">
              <a:latin typeface="Arial"/>
            </a:endParaRPr>
          </a:p>
          <a:p>
            <a:pPr marL="269280">
              <a:lnSpc>
                <a:spcPct val="115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en-US" sz="1800" spc="-1" strike="noStrike">
              <a:latin typeface="Arial"/>
            </a:endParaRPr>
          </a:p>
          <a:p>
            <a:pPr marL="269280">
              <a:lnSpc>
                <a:spcPct val="115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720000" y="300960"/>
            <a:ext cx="8852760" cy="12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2"/>
          <p:cNvSpPr/>
          <p:nvPr/>
        </p:nvSpPr>
        <p:spPr>
          <a:xfrm>
            <a:off x="720000" y="2160000"/>
            <a:ext cx="8637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4" name="CustomShape 3"/>
          <p:cNvSpPr/>
          <p:nvPr/>
        </p:nvSpPr>
        <p:spPr>
          <a:xfrm>
            <a:off x="822960" y="548640"/>
            <a:ext cx="8958960" cy="857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Maximum Permissible Exposure (MPE) Limits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Human body absorbs RF energy with variable efficiency based upon frequency. 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RF energy is non-ionzing radiation, heats bodily tissues and can cause health hazards if exposure level is too great. 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FCC OET bulletin specifies maximum allowable power density of any given frequency in milliwatts per square centimeter (mW/cm</a:t>
            </a:r>
            <a:r>
              <a:rPr b="0" lang="en-US" sz="2800" spc="-1" strike="noStrike" baseline="14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One MPE value for Occupational/Controlled spaces (applies to the Ham operators) and lower MPE value for General population/uncontrolled spaces (applies to family members, neighbors, visitors, etc).  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Uncontrolled space is more stringent meaning lower  mW/cm</a:t>
            </a:r>
            <a:r>
              <a:rPr b="0" lang="en-US" sz="2800" spc="-1" strike="noStrike" baseline="14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Picture 129" descr=""/>
          <p:cNvPicPr/>
          <p:nvPr/>
        </p:nvPicPr>
        <p:blipFill>
          <a:blip r:embed="rId1"/>
          <a:stretch/>
        </p:blipFill>
        <p:spPr>
          <a:xfrm>
            <a:off x="1003320" y="231480"/>
            <a:ext cx="8198640" cy="6642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1463040" y="274320"/>
            <a:ext cx="7953480" cy="709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n-US" sz="2600" spc="-1" strike="noStrike">
                <a:solidFill>
                  <a:srgbClr val="000000"/>
                </a:solidFill>
                <a:latin typeface="Arial"/>
                <a:ea typeface="DejaVu Sans"/>
              </a:rPr>
              <a:t>Factors Affecting Exposure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DejaVu Sans"/>
              </a:rPr>
              <a:t>Average Power at antenna accounting for: coax loss. duty cycle, and average transmit time over 30-minute period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DejaVu Sans"/>
              </a:rPr>
              <a:t>Antenna gain referenced to isotropic source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DejaVu Sans"/>
              </a:rPr>
              <a:t>Operating frequency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DejaVu Sans"/>
              </a:rPr>
              <a:t>Distance to area of interest 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438120" y="301320"/>
            <a:ext cx="9070560" cy="12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r>
              <a:rPr b="1" lang="en-US" sz="3600" spc="-1" strike="noStrike">
                <a:solidFill>
                  <a:srgbClr val="000000"/>
                </a:solidFill>
                <a:latin typeface="Arial"/>
                <a:ea typeface="DejaVu Sans"/>
              </a:rPr>
              <a:t>EXAMPLE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endParaRPr b="0" lang="en-US" sz="3600" spc="-1" strike="noStrike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91440" y="1678320"/>
            <a:ext cx="10111680" cy="5323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So say for our frequency of interest the MPE is I mw/CM</a:t>
            </a:r>
            <a:r>
              <a:rPr b="0" lang="en-US" sz="3200" spc="-1" strike="noStrike" baseline="30000">
                <a:solidFill>
                  <a:srgbClr val="000000"/>
                </a:solidFill>
                <a:latin typeface="Arial"/>
                <a:ea typeface="DejaVu Sans"/>
              </a:rPr>
              <a:t>2 </a:t>
            </a: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for the Controlled space (the ham) and for the uncontrolled space (such as a child sleeping upstairs, closer to the antenna) the MPE is 0.2 mw/CM</a:t>
            </a:r>
            <a:r>
              <a:rPr b="0" lang="en-US" sz="3200" spc="-1" strike="noStrike" baseline="30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DejaVu Sans"/>
              </a:rPr>
              <a:t>We calculate the distance from the antenna to our station AND from our antenna to our child's bedroom using the same formula but with a different distances to see if we are compliant.  It is possible that we may be compliant for our shack but not for the bedroom.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Application>LibreOffice/6.4.0.3$Windows_X86_64 LibreOffice_project/b0a288ab3d2d4774cb44b62f04d5d28733ac6df8</Application>
  <Words>576</Words>
  <Paragraphs>93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2020-06-08T08:38:40Z</dcterms:created>
  <dc:creator/>
  <dc:description/>
  <dc:language>en-US</dc:language>
  <cp:lastModifiedBy/>
  <dcterms:modified xsi:type="dcterms:W3CDTF">2020-08-08T10:51:45Z</dcterms:modified>
  <cp:revision>46</cp:revision>
  <dc:subject/>
  <dc:title>Impress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11</vt:i4>
  </property>
</Properties>
</file>