
<file path=[Content_Types].xml><?xml version="1.0" encoding="utf-8"?>
<Types xmlns="http://schemas.openxmlformats.org/package/2006/content-types">
  <Default Extension="xml" ContentType="application/xml"/>
  <Default Extension="jpg" ContentType="image/jpeg"/>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74" r:id="rId2"/>
    <p:sldId id="336" r:id="rId3"/>
    <p:sldId id="350" r:id="rId4"/>
    <p:sldId id="335" r:id="rId5"/>
    <p:sldId id="355" r:id="rId6"/>
    <p:sldId id="289" r:id="rId7"/>
    <p:sldId id="299" r:id="rId8"/>
    <p:sldId id="315" r:id="rId9"/>
    <p:sldId id="346" r:id="rId10"/>
    <p:sldId id="353" r:id="rId11"/>
    <p:sldId id="359" r:id="rId12"/>
    <p:sldId id="360" r:id="rId13"/>
    <p:sldId id="330" r:id="rId14"/>
    <p:sldId id="352" r:id="rId15"/>
    <p:sldId id="356" r:id="rId16"/>
    <p:sldId id="357" r:id="rId17"/>
    <p:sldId id="263" r:id="rId18"/>
    <p:sldId id="349" r:id="rId19"/>
    <p:sldId id="332" r:id="rId20"/>
    <p:sldId id="308" r:id="rId21"/>
    <p:sldId id="341" r:id="rId22"/>
    <p:sldId id="329" r:id="rId23"/>
    <p:sldId id="309" r:id="rId24"/>
    <p:sldId id="311" r:id="rId25"/>
    <p:sldId id="358"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75552" autoAdjust="0"/>
  </p:normalViewPr>
  <p:slideViewPr>
    <p:cSldViewPr snapToGrid="0" snapToObjects="1">
      <p:cViewPr varScale="1">
        <p:scale>
          <a:sx n="120" d="100"/>
          <a:sy n="120" d="100"/>
        </p:scale>
        <p:origin x="-456" y="-96"/>
      </p:cViewPr>
      <p:guideLst>
        <p:guide orient="horz" pos="2160"/>
        <p:guide pos="2880"/>
      </p:guideLst>
    </p:cSldViewPr>
  </p:slideViewPr>
  <p:outlineViewPr>
    <p:cViewPr>
      <p:scale>
        <a:sx n="33" d="100"/>
        <a:sy n="33" d="100"/>
      </p:scale>
      <p:origin x="85464" y="15336"/>
    </p:cViewPr>
  </p:outlineViewPr>
  <p:notesTextViewPr>
    <p:cViewPr>
      <p:scale>
        <a:sx n="100" d="100"/>
        <a:sy n="100" d="100"/>
      </p:scale>
      <p:origin x="0" y="0"/>
    </p:cViewPr>
  </p:notesTextViewPr>
  <p:sorterViewPr>
    <p:cViewPr>
      <p:scale>
        <a:sx n="150" d="100"/>
        <a:sy n="150" d="100"/>
      </p:scale>
      <p:origin x="0" y="76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ea typeface="ＭＳ Ｐゴシック" charset="-128"/>
                <a:cs typeface="ＭＳ Ｐゴシック" charset="-128"/>
              </a:defRPr>
            </a:lvl1pPr>
          </a:lstStyle>
          <a:p>
            <a:pPr>
              <a:defRPr/>
            </a:pPr>
            <a:fld id="{5D894BF2-AE3D-3842-8F92-722847484FEB}" type="datetime1">
              <a:rPr lang="en-US"/>
              <a:pPr>
                <a:defRPr/>
              </a:pPr>
              <a:t>6/3/16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ＭＳ Ｐゴシック" charset="-128"/>
                <a:cs typeface="ＭＳ Ｐゴシック" charset="-128"/>
              </a:defRPr>
            </a:lvl1pPr>
          </a:lstStyle>
          <a:p>
            <a:pPr>
              <a:defRPr/>
            </a:pPr>
            <a:fld id="{134F409E-54E8-6B4E-B4F3-2B2BEE31A25D}" type="slidenum">
              <a:rPr lang="en-US"/>
              <a:pPr>
                <a:defRPr/>
              </a:pPr>
              <a:t>‹#›</a:t>
            </a:fld>
            <a:endParaRPr lang="en-US"/>
          </a:p>
        </p:txBody>
      </p:sp>
    </p:spTree>
    <p:extLst>
      <p:ext uri="{BB962C8B-B14F-4D97-AF65-F5344CB8AC3E}">
        <p14:creationId xmlns:p14="http://schemas.microsoft.com/office/powerpoint/2010/main" val="23243118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vdh.virginia.gov/epidemiology/DEE/Vectorborne/TickBrochure.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AFDE10-011E-E843-90F9-276FCC89129A}" type="slidenum">
              <a:rPr lang="en-US"/>
              <a:pPr/>
              <a:t>7</a:t>
            </a:fld>
            <a:endParaRPr lang="en-US"/>
          </a:p>
        </p:txBody>
      </p:sp>
      <p:sp>
        <p:nvSpPr>
          <p:cNvPr id="19460" name="Rectangle 4"/>
          <p:cNvSpPr>
            <a:spLocks noGrp="1" noRot="1" noChangeAspect="1" noChangeArrowheads="1" noTextEdit="1"/>
          </p:cNvSpPr>
          <p:nvPr>
            <p:ph type="sldImg"/>
          </p:nvPr>
        </p:nvSpPr>
        <p:spPr>
          <a:ln/>
        </p:spPr>
      </p:sp>
      <p:sp>
        <p:nvSpPr>
          <p:cNvPr id="19461" name="Rectangle 5"/>
          <p:cNvSpPr>
            <a:spLocks noGrp="1" noChangeArrowheads="1"/>
          </p:cNvSpPr>
          <p:nvPr>
            <p:ph type="body" idx="1"/>
          </p:nvPr>
        </p:nvSpPr>
        <p:spPr/>
        <p:txBody>
          <a:bodyPr/>
          <a:lstStyle/>
          <a:p>
            <a:pPr marL="228600" indent="-228600">
              <a:buFontTx/>
              <a:buAutoNum type="alphaUcPeriod"/>
            </a:pPr>
            <a:r>
              <a:rPr lang="en-US"/>
              <a:t>There are three different tick species that commonly bite people in Virginia (lone star tick, blacklegged tick, and American dog tick).</a:t>
            </a:r>
          </a:p>
          <a:p>
            <a:pPr marL="228600" indent="-228600">
              <a:buFontTx/>
              <a:buAutoNum type="alphaUcPeriod"/>
            </a:pPr>
            <a:r>
              <a:rPr lang="en-US"/>
              <a:t>The most common species to bite people in Virginia is the lone star tick. All three tick species can transmit various diseases, but only one species, the blacklegged tick (a.k.a., deer tick, latin name </a:t>
            </a:r>
            <a:r>
              <a:rPr lang="en-US" i="1"/>
              <a:t>Ixodes scapularis</a:t>
            </a:r>
            <a:r>
              <a:rPr lang="en-US"/>
              <a:t>) transmits Lyme disease. It is the only human biting tick in Virginia with black legs.</a:t>
            </a:r>
          </a:p>
          <a:p>
            <a:pPr marL="228600" indent="-228600">
              <a:buFontTx/>
              <a:buAutoNum type="alphaUcPeriod"/>
            </a:pPr>
            <a:r>
              <a:rPr lang="en-US"/>
              <a:t>The VDH brochure “Preventing Tick-borne Diseases in Virginia”  provides information on the other tick-borne diseases and is available on the website at </a:t>
            </a:r>
            <a:r>
              <a:rPr lang="en-US">
                <a:hlinkClick r:id="rId3"/>
              </a:rPr>
              <a:t>http://www.vdh.virginia.gov/epidemiology/DEE/Vectorborne/TickBrochure.pdf</a:t>
            </a:r>
            <a:endParaRPr lang="en-US"/>
          </a:p>
          <a:p>
            <a:pPr marL="228600" indent="-228600"/>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C214BA-9913-E84A-A49A-769655B98919}" type="slidenum">
              <a:rPr lang="en-US"/>
              <a:pPr/>
              <a:t>20</a:t>
            </a:fld>
            <a:endParaRPr lang="en-US"/>
          </a:p>
        </p:txBody>
      </p:sp>
      <p:sp>
        <p:nvSpPr>
          <p:cNvPr id="46084" name="Rectangle 4"/>
          <p:cNvSpPr>
            <a:spLocks noGrp="1" noRot="1" noChangeAspect="1" noChangeArrowheads="1" noTextEdit="1"/>
          </p:cNvSpPr>
          <p:nvPr>
            <p:ph type="sldImg"/>
          </p:nvPr>
        </p:nvSpPr>
        <p:spPr>
          <a:ln/>
        </p:spPr>
      </p:sp>
      <p:sp>
        <p:nvSpPr>
          <p:cNvPr id="46085" name="Rectangle 5"/>
          <p:cNvSpPr>
            <a:spLocks noGrp="1" noChangeArrowheads="1"/>
          </p:cNvSpPr>
          <p:nvPr>
            <p:ph type="body" idx="1"/>
          </p:nvPr>
        </p:nvSpPr>
        <p:spPr/>
        <p:txBody>
          <a:bodyPr/>
          <a:lstStyle/>
          <a:p>
            <a:r>
              <a:rPr lang="en-US"/>
              <a:t>A. Careful tick removal reduces the chance of disease transmission.</a:t>
            </a:r>
          </a:p>
          <a:p>
            <a:r>
              <a:rPr lang="en-US"/>
              <a:t>B. Do not squeeze the tick’s body - removal must be done carefully to prevent tick from regurgitating into the wound. </a:t>
            </a:r>
          </a:p>
          <a:p>
            <a:r>
              <a:rPr lang="en-US"/>
              <a:t>C. Do not jerk or twist the tick out – this may cause tick mouthparts to break off and remain in the wound.</a:t>
            </a:r>
          </a:p>
          <a:p>
            <a:r>
              <a:rPr lang="en-US"/>
              <a:t>D. We recommend saving the tick in a jar of alcohol so you can properly identify it.  VDH can assist with identifying the tick if needed (you may use the “Tick Identification Chart” in the “Preventing Tick-borne Diseases” brochure or look up Dr. Gaines contact info on the VDH website to have him assist with tick identifications). </a:t>
            </a:r>
          </a:p>
          <a:p>
            <a:endParaRPr lang="en-US"/>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26C7D9-A747-4A4D-BAF3-83079EE7008C}" type="datetime1">
              <a:rPr lang="en-US"/>
              <a:pPr>
                <a:defRPr/>
              </a:pPr>
              <a:t>6/3/16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4417CB-2319-4848-B6D1-AB2A8A274E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8FA75E-3A7C-9E42-8AD6-F7CCFCB206E6}" type="datetime1">
              <a:rPr lang="en-US"/>
              <a:pPr>
                <a:defRPr/>
              </a:pPr>
              <a:t>6/3/16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313393-8CFB-EC43-8AC6-AF5A68541D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F50867-741F-3B4C-A648-D51A43ECBCC8}" type="datetime1">
              <a:rPr lang="en-US"/>
              <a:pPr>
                <a:defRPr/>
              </a:pPr>
              <a:t>6/3/16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261291-3954-8A43-8769-94EFDE686C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FD2D9A-5BCD-E640-8CBC-9FB50D181BFA}" type="datetime1">
              <a:rPr lang="en-US"/>
              <a:pPr>
                <a:defRPr/>
              </a:pPr>
              <a:t>6/3/16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E3CB1A-EF2A-CF49-BB94-9138133435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B220AA4-8C7E-8A48-A0BF-7DF6C474DFD4}" type="datetime1">
              <a:rPr lang="en-US"/>
              <a:pPr>
                <a:defRPr/>
              </a:pPr>
              <a:t>6/3/16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903000-F15A-9243-8E6E-BDB0A2B7FA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6F15C1-BDA0-204D-A903-94E71DF7F040}" type="datetime1">
              <a:rPr lang="en-US"/>
              <a:pPr>
                <a:defRPr/>
              </a:pPr>
              <a:t>6/3/16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ADA41A-B5E1-1449-93CE-806EA1B970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2EB8DFC-C029-3C48-BDA9-D57E32B6DCBD}" type="datetime1">
              <a:rPr lang="en-US"/>
              <a:pPr>
                <a:defRPr/>
              </a:pPr>
              <a:t>6/3/16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D93794-9FE4-A048-A250-7605AB9ECA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026860-A3F6-3A46-9DC4-75992B281672}" type="datetime1">
              <a:rPr lang="en-US"/>
              <a:pPr>
                <a:defRPr/>
              </a:pPr>
              <a:t>6/3/16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320B9F-5F43-1E48-A81A-FA43491AE9C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1BD987-CBBF-8B4C-BA23-7CF28DCD752C}" type="datetime1">
              <a:rPr lang="en-US"/>
              <a:pPr>
                <a:defRPr/>
              </a:pPr>
              <a:t>6/3/16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B0D33EA-4144-6D44-A3C7-1CB898BB8F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652E80-6950-7547-A2A8-C7CF7A7666AA}" type="datetime1">
              <a:rPr lang="en-US"/>
              <a:pPr>
                <a:defRPr/>
              </a:pPr>
              <a:t>6/3/16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0EFF53-D531-6149-B5CF-3AA8C14E36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9EDAD5-1A66-2643-8F54-DBDF11713CBF}" type="datetime1">
              <a:rPr lang="en-US"/>
              <a:pPr>
                <a:defRPr/>
              </a:pPr>
              <a:t>6/3/16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37A6A8-1469-BE43-BC12-1A3F529F796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9C2CA89F-5C2F-0C49-B007-13BCD08C70F0}" type="datetime1">
              <a:rPr lang="en-US"/>
              <a:pPr>
                <a:defRPr/>
              </a:pPr>
              <a:t>6/3/16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E45DD6C-0FE2-B748-AC4B-78D2BEBE6BB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06"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06"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06"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06"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06"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8.png"/><Relationship Id="rId6" Type="http://schemas.openxmlformats.org/officeDocument/2006/relationships/oleObject" Target="../embeddings/oleObject2.bin"/><Relationship Id="rId7" Type="http://schemas.openxmlformats.org/officeDocument/2006/relationships/image" Target="../media/image9.png"/><Relationship Id="rId8" Type="http://schemas.openxmlformats.org/officeDocument/2006/relationships/oleObject" Target="../embeddings/oleObject3.bin"/><Relationship Id="rId9"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jpg"/><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759882" y="860425"/>
            <a:ext cx="7772400" cy="1470025"/>
          </a:xfrm>
        </p:spPr>
        <p:txBody>
          <a:bodyPr/>
          <a:lstStyle/>
          <a:p>
            <a:pPr eaLnBrk="1" hangingPunct="1"/>
            <a:r>
              <a:rPr lang="en-US" dirty="0" smtClean="0">
                <a:ea typeface="ＭＳ Ｐゴシック" pitchFamily="-106" charset="-128"/>
                <a:cs typeface="ＭＳ Ｐゴシック" pitchFamily="-106" charset="-128"/>
              </a:rPr>
              <a:t>Ticks </a:t>
            </a:r>
            <a:r>
              <a:rPr lang="en-US" dirty="0" smtClean="0">
                <a:ea typeface="ＭＳ Ｐゴシック" pitchFamily="-106" charset="-128"/>
                <a:cs typeface="ＭＳ Ｐゴシック" pitchFamily="-106" charset="-128"/>
              </a:rPr>
              <a:t>and mosquitoes are </a:t>
            </a:r>
            <a:r>
              <a:rPr lang="en-US" dirty="0" err="1" smtClean="0">
                <a:ea typeface="ＭＳ Ｐゴシック" pitchFamily="-106" charset="-128"/>
                <a:cs typeface="ＭＳ Ｐゴシック" pitchFamily="-106" charset="-128"/>
              </a:rPr>
              <a:t>gonna</a:t>
            </a:r>
            <a:r>
              <a:rPr lang="en-US" dirty="0" smtClean="0">
                <a:ea typeface="ＭＳ Ｐゴシック" pitchFamily="-106" charset="-128"/>
                <a:cs typeface="ＭＳ Ｐゴシック" pitchFamily="-106" charset="-128"/>
              </a:rPr>
              <a:t> have a field day</a:t>
            </a:r>
            <a:br>
              <a:rPr lang="en-US" dirty="0" smtClean="0">
                <a:ea typeface="ＭＳ Ｐゴシック" pitchFamily="-106" charset="-128"/>
                <a:cs typeface="ＭＳ Ｐゴシック" pitchFamily="-106" charset="-128"/>
              </a:rPr>
            </a:br>
            <a:r>
              <a:rPr lang="en-US" sz="2000" dirty="0" smtClean="0">
                <a:ea typeface="ＭＳ Ｐゴシック" pitchFamily="-106" charset="-128"/>
                <a:cs typeface="ＭＳ Ｐゴシック" pitchFamily="-106" charset="-128"/>
              </a:rPr>
              <a:t>And how you can frustrate them</a:t>
            </a:r>
            <a:endParaRPr lang="en-US" sz="2000" dirty="0" smtClean="0">
              <a:ea typeface="ＭＳ Ｐゴシック" pitchFamily="-106" charset="-128"/>
              <a:cs typeface="ＭＳ Ｐゴシック" pitchFamily="-106" charset="-128"/>
            </a:endParaRPr>
          </a:p>
        </p:txBody>
      </p:sp>
      <p:sp>
        <p:nvSpPr>
          <p:cNvPr id="3" name="Subtitle 2"/>
          <p:cNvSpPr>
            <a:spLocks noGrp="1"/>
          </p:cNvSpPr>
          <p:nvPr>
            <p:ph type="subTitle" idx="1"/>
          </p:nvPr>
        </p:nvSpPr>
        <p:spPr/>
        <p:txBody>
          <a:bodyPr rtlCol="0">
            <a:normAutofit fontScale="85000" lnSpcReduction="20000"/>
          </a:bodyPr>
          <a:lstStyle/>
          <a:p>
            <a:pPr eaLnBrk="1" fontAlgn="auto" hangingPunct="1">
              <a:spcAft>
                <a:spcPts val="0"/>
              </a:spcAft>
              <a:buFont typeface="Arial"/>
              <a:buNone/>
              <a:defRPr/>
            </a:pPr>
            <a:r>
              <a:rPr lang="en-US" dirty="0" smtClean="0">
                <a:ea typeface="+mn-ea"/>
                <a:cs typeface="+mn-cs"/>
              </a:rPr>
              <a:t>Albemarle Amateur Radio Club</a:t>
            </a:r>
          </a:p>
          <a:p>
            <a:pPr eaLnBrk="1" fontAlgn="auto" hangingPunct="1">
              <a:spcAft>
                <a:spcPts val="0"/>
              </a:spcAft>
              <a:buFont typeface="Arial"/>
              <a:buNone/>
              <a:defRPr/>
            </a:pPr>
            <a:r>
              <a:rPr lang="en-US" dirty="0" smtClean="0">
                <a:ea typeface="+mn-ea"/>
                <a:cs typeface="+mn-cs"/>
              </a:rPr>
              <a:t>July </a:t>
            </a:r>
            <a:r>
              <a:rPr lang="en-US" dirty="0" smtClean="0">
                <a:ea typeface="+mn-ea"/>
                <a:cs typeface="+mn-cs"/>
              </a:rPr>
              <a:t>8, 2016</a:t>
            </a:r>
            <a:endParaRPr lang="en-US" dirty="0" smtClean="0">
              <a:ea typeface="+mn-ea"/>
              <a:cs typeface="+mn-cs"/>
            </a:endParaRPr>
          </a:p>
          <a:p>
            <a:pPr eaLnBrk="1" fontAlgn="auto" hangingPunct="1">
              <a:spcAft>
                <a:spcPts val="0"/>
              </a:spcAft>
              <a:buFont typeface="Arial"/>
              <a:buNone/>
              <a:defRPr/>
            </a:pPr>
            <a:r>
              <a:rPr lang="en-US" dirty="0" smtClean="0">
                <a:ea typeface="+mn-ea"/>
                <a:cs typeface="+mn-cs"/>
              </a:rPr>
              <a:t>Michael F. Rein, MD</a:t>
            </a:r>
          </a:p>
          <a:p>
            <a:pPr eaLnBrk="1" fontAlgn="auto" hangingPunct="1">
              <a:spcAft>
                <a:spcPts val="0"/>
              </a:spcAft>
              <a:buFont typeface="Arial"/>
              <a:buNone/>
              <a:defRPr/>
            </a:pPr>
            <a:r>
              <a:rPr lang="en-US" dirty="0" smtClean="0">
                <a:ea typeface="+mn-ea"/>
                <a:cs typeface="+mn-cs"/>
              </a:rPr>
              <a:t>KA4JJD</a:t>
            </a:r>
            <a:endParaRPr lang="en-US" dirty="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err="1"/>
              <a:t>Aedes</a:t>
            </a:r>
            <a:r>
              <a:rPr lang="en-US" i="1" dirty="0"/>
              <a:t> </a:t>
            </a:r>
            <a:r>
              <a:rPr lang="en-US" i="1" dirty="0" err="1"/>
              <a:t>aegypti</a:t>
            </a:r>
            <a:endParaRPr lang="en-US" dirty="0"/>
          </a:p>
        </p:txBody>
      </p:sp>
      <p:pic>
        <p:nvPicPr>
          <p:cNvPr id="6" name="Content Placeholder 5" descr="AE. aegypti.jpg"/>
          <p:cNvPicPr>
            <a:picLocks noGrp="1" noChangeAspect="1"/>
          </p:cNvPicPr>
          <p:nvPr>
            <p:ph idx="1"/>
          </p:nvPr>
        </p:nvPicPr>
        <p:blipFill>
          <a:blip r:embed="rId2">
            <a:extLst>
              <a:ext uri="{28A0092B-C50C-407E-A947-70E740481C1C}">
                <a14:useLocalDpi xmlns:a14="http://schemas.microsoft.com/office/drawing/2010/main" val="0"/>
              </a:ext>
            </a:extLst>
          </a:blip>
          <a:srcRect t="8336" b="8336"/>
          <a:stretch>
            <a:fillRect/>
          </a:stretch>
        </p:blipFill>
        <p:spPr/>
      </p:pic>
    </p:spTree>
    <p:extLst>
      <p:ext uri="{BB962C8B-B14F-4D97-AF65-F5344CB8AC3E}">
        <p14:creationId xmlns:p14="http://schemas.microsoft.com/office/powerpoint/2010/main" val="7565621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Aedes</a:t>
            </a:r>
            <a:r>
              <a:rPr lang="en-US" i="1" dirty="0" smtClean="0"/>
              <a:t> </a:t>
            </a:r>
            <a:r>
              <a:rPr lang="en-US" i="1" dirty="0" err="1" smtClean="0"/>
              <a:t>albopictus</a:t>
            </a:r>
            <a:endParaRPr lang="en-US" i="1" dirty="0"/>
          </a:p>
        </p:txBody>
      </p:sp>
      <p:pic>
        <p:nvPicPr>
          <p:cNvPr id="4" name="Content Placeholder 3"/>
          <p:cNvPicPr>
            <a:picLocks noGrp="1" noChangeAspect="1"/>
          </p:cNvPicPr>
          <p:nvPr>
            <p:ph idx="1"/>
          </p:nvPr>
        </p:nvPicPr>
        <p:blipFill>
          <a:blip r:embed="rId2"/>
          <a:srcRect t="14626" b="14626"/>
          <a:stretch>
            <a:fillRect/>
          </a:stretch>
        </p:blipFill>
        <p:spPr/>
      </p:pic>
    </p:spTree>
    <p:extLst>
      <p:ext uri="{BB962C8B-B14F-4D97-AF65-F5344CB8AC3E}">
        <p14:creationId xmlns:p14="http://schemas.microsoft.com/office/powerpoint/2010/main" val="15044091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Culex</a:t>
            </a:r>
            <a:r>
              <a:rPr lang="en-US" i="1" dirty="0" smtClean="0"/>
              <a:t/>
            </a:r>
            <a:br>
              <a:rPr lang="en-US" i="1" dirty="0" smtClean="0"/>
            </a:br>
            <a:r>
              <a:rPr lang="en-US" sz="2000" i="1" dirty="0" smtClean="0"/>
              <a:t>(dawn or after dusk)</a:t>
            </a:r>
            <a:endParaRPr lang="en-US" sz="2000" i="1" dirty="0"/>
          </a:p>
        </p:txBody>
      </p:sp>
      <p:pic>
        <p:nvPicPr>
          <p:cNvPr id="4" name="Content Placeholder 3" descr="mosquito03.jpg"/>
          <p:cNvPicPr>
            <a:picLocks noGrp="1" noChangeAspect="1"/>
          </p:cNvPicPr>
          <p:nvPr>
            <p:ph idx="1"/>
          </p:nvPr>
        </p:nvPicPr>
        <p:blipFill>
          <a:blip r:embed="rId2">
            <a:extLst>
              <a:ext uri="{28A0092B-C50C-407E-A947-70E740481C1C}">
                <a14:useLocalDpi xmlns:a14="http://schemas.microsoft.com/office/drawing/2010/main" val="0"/>
              </a:ext>
            </a:extLst>
          </a:blip>
          <a:srcRect t="10651" b="10651"/>
          <a:stretch>
            <a:fillRect/>
          </a:stretch>
        </p:blipFill>
        <p:spPr/>
      </p:pic>
    </p:spTree>
    <p:extLst>
      <p:ext uri="{BB962C8B-B14F-4D97-AF65-F5344CB8AC3E}">
        <p14:creationId xmlns:p14="http://schemas.microsoft.com/office/powerpoint/2010/main" val="19863828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0833"/>
          </a:xfrm>
        </p:spPr>
        <p:txBody>
          <a:bodyPr/>
          <a:lstStyle/>
          <a:p>
            <a:r>
              <a:rPr lang="en-US" dirty="0" smtClean="0"/>
              <a:t>Style tips for the </a:t>
            </a:r>
            <a:r>
              <a:rPr lang="en-US" dirty="0" smtClean="0"/>
              <a:t>bug-</a:t>
            </a:r>
            <a:r>
              <a:rPr lang="en-US" dirty="0" smtClean="0"/>
              <a:t>averse</a:t>
            </a:r>
            <a:endParaRPr lang="en-US" dirty="0"/>
          </a:p>
        </p:txBody>
      </p:sp>
      <p:sp>
        <p:nvSpPr>
          <p:cNvPr id="3" name="Content Placeholder 2"/>
          <p:cNvSpPr>
            <a:spLocks noGrp="1"/>
          </p:cNvSpPr>
          <p:nvPr>
            <p:ph idx="1"/>
          </p:nvPr>
        </p:nvSpPr>
        <p:spPr>
          <a:xfrm>
            <a:off x="457200" y="1332130"/>
            <a:ext cx="8229600" cy="5068956"/>
          </a:xfrm>
        </p:spPr>
        <p:txBody>
          <a:bodyPr/>
          <a:lstStyle/>
          <a:p>
            <a:pPr eaLnBrk="1" hangingPunct="1"/>
            <a:r>
              <a:rPr lang="en-US" dirty="0">
                <a:ea typeface="ＭＳ Ｐゴシック" pitchFamily="-106" charset="-128"/>
                <a:cs typeface="ＭＳ Ｐゴシック" pitchFamily="-106" charset="-128"/>
              </a:rPr>
              <a:t>Long sleeved shirts and long pants</a:t>
            </a:r>
          </a:p>
          <a:p>
            <a:pPr eaLnBrk="1" hangingPunct="1"/>
            <a:r>
              <a:rPr lang="en-US" dirty="0" smtClean="0">
                <a:ea typeface="ＭＳ Ｐゴシック" pitchFamily="-106" charset="-128"/>
                <a:cs typeface="ＭＳ Ｐゴシック" pitchFamily="-106" charset="-128"/>
              </a:rPr>
              <a:t>Bug repellant </a:t>
            </a:r>
            <a:r>
              <a:rPr lang="en-US" dirty="0">
                <a:ea typeface="ＭＳ Ｐゴシック" pitchFamily="-106" charset="-128"/>
                <a:cs typeface="ＭＳ Ｐゴシック" pitchFamily="-106" charset="-128"/>
              </a:rPr>
              <a:t>on clothes</a:t>
            </a:r>
          </a:p>
          <a:p>
            <a:pPr eaLnBrk="1" hangingPunct="1"/>
            <a:r>
              <a:rPr lang="en-US" dirty="0" smtClean="0">
                <a:ea typeface="ＭＳ Ｐゴシック" pitchFamily="-106" charset="-128"/>
                <a:cs typeface="ＭＳ Ｐゴシック" pitchFamily="-106" charset="-128"/>
              </a:rPr>
              <a:t>Light</a:t>
            </a:r>
            <a:r>
              <a:rPr lang="en-US" dirty="0">
                <a:ea typeface="ＭＳ Ｐゴシック" pitchFamily="-106" charset="-128"/>
                <a:cs typeface="ＭＳ Ｐゴシック" pitchFamily="-106" charset="-128"/>
              </a:rPr>
              <a:t>-colored clothing (makes </a:t>
            </a:r>
            <a:r>
              <a:rPr lang="en-US" dirty="0" smtClean="0">
                <a:ea typeface="ＭＳ Ｐゴシック" pitchFamily="-106" charset="-128"/>
                <a:cs typeface="ＭＳ Ｐゴシック" pitchFamily="-106" charset="-128"/>
              </a:rPr>
              <a:t>ticks easier </a:t>
            </a:r>
            <a:r>
              <a:rPr lang="en-US" dirty="0">
                <a:ea typeface="ＭＳ Ｐゴシック" pitchFamily="-106" charset="-128"/>
                <a:cs typeface="ＭＳ Ｐゴシック" pitchFamily="-106" charset="-128"/>
              </a:rPr>
              <a:t>to spot</a:t>
            </a:r>
            <a:r>
              <a:rPr lang="en-US" dirty="0" smtClean="0">
                <a:ea typeface="ＭＳ Ｐゴシック" pitchFamily="-106" charset="-128"/>
                <a:cs typeface="ＭＳ Ｐゴシック" pitchFamily="-106" charset="-128"/>
              </a:rPr>
              <a:t>)</a:t>
            </a:r>
          </a:p>
          <a:p>
            <a:pPr eaLnBrk="1" hangingPunct="1"/>
            <a:r>
              <a:rPr lang="en-US" dirty="0" smtClean="0">
                <a:ea typeface="ＭＳ Ｐゴシック" pitchFamily="-106" charset="-128"/>
                <a:cs typeface="ＭＳ Ｐゴシック" pitchFamily="-106" charset="-128"/>
              </a:rPr>
              <a:t>Tuck </a:t>
            </a:r>
            <a:r>
              <a:rPr lang="en-US" dirty="0">
                <a:ea typeface="ＭＳ Ｐゴシック" pitchFamily="-106" charset="-128"/>
                <a:cs typeface="ＭＳ Ｐゴシック" pitchFamily="-106" charset="-128"/>
              </a:rPr>
              <a:t>pants into socks/</a:t>
            </a:r>
            <a:r>
              <a:rPr lang="en-US" dirty="0" smtClean="0">
                <a:ea typeface="ＭＳ Ｐゴシック" pitchFamily="-106" charset="-128"/>
                <a:cs typeface="ＭＳ Ｐゴシック" pitchFamily="-106" charset="-128"/>
              </a:rPr>
              <a:t>boots</a:t>
            </a:r>
          </a:p>
          <a:p>
            <a:pPr lvl="1" eaLnBrk="1" hangingPunct="1"/>
            <a:r>
              <a:rPr lang="en-US" dirty="0" smtClean="0">
                <a:ea typeface="ＭＳ Ｐゴシック" pitchFamily="-106" charset="-128"/>
                <a:cs typeface="ＭＳ Ｐゴシック" pitchFamily="-106" charset="-128"/>
              </a:rPr>
              <a:t>Ticks start on your shoes and crawl up</a:t>
            </a:r>
          </a:p>
          <a:p>
            <a:pPr lvl="1" eaLnBrk="1" hangingPunct="1"/>
            <a:r>
              <a:rPr lang="en-US" dirty="0" smtClean="0">
                <a:ea typeface="ＭＳ Ｐゴシック" pitchFamily="-106" charset="-128"/>
                <a:cs typeface="ＭＳ Ｐゴシック" pitchFamily="-106" charset="-128"/>
              </a:rPr>
              <a:t>If your pants are tucked in, they have to work harder and are more exposed to </a:t>
            </a:r>
            <a:r>
              <a:rPr lang="en-US" dirty="0" err="1" smtClean="0">
                <a:ea typeface="ＭＳ Ｐゴシック" pitchFamily="-106" charset="-128"/>
                <a:cs typeface="ＭＳ Ｐゴシック" pitchFamily="-106" charset="-128"/>
              </a:rPr>
              <a:t>permethrin</a:t>
            </a:r>
            <a:endParaRPr lang="en-US" dirty="0">
              <a:ea typeface="ＭＳ Ｐゴシック" pitchFamily="-106" charset="-128"/>
              <a:cs typeface="ＭＳ Ｐゴシック" pitchFamily="-106" charset="-128"/>
            </a:endParaRPr>
          </a:p>
          <a:p>
            <a:endParaRPr lang="en-US" dirty="0"/>
          </a:p>
        </p:txBody>
      </p:sp>
    </p:spTree>
    <p:extLst>
      <p:ext uri="{BB962C8B-B14F-4D97-AF65-F5344CB8AC3E}">
        <p14:creationId xmlns:p14="http://schemas.microsoft.com/office/powerpoint/2010/main" val="346835608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0779"/>
          </a:xfrm>
        </p:spPr>
        <p:txBody>
          <a:bodyPr/>
          <a:lstStyle/>
          <a:p>
            <a:r>
              <a:rPr lang="en-US" dirty="0" err="1" smtClean="0"/>
              <a:t>Permethrin</a:t>
            </a:r>
            <a:endParaRPr lang="en-US" dirty="0"/>
          </a:p>
        </p:txBody>
      </p:sp>
      <p:sp>
        <p:nvSpPr>
          <p:cNvPr id="3" name="Content Placeholder 2"/>
          <p:cNvSpPr>
            <a:spLocks noGrp="1"/>
          </p:cNvSpPr>
          <p:nvPr>
            <p:ph idx="1"/>
          </p:nvPr>
        </p:nvSpPr>
        <p:spPr>
          <a:xfrm>
            <a:off x="457200" y="1354668"/>
            <a:ext cx="8229600" cy="4771496"/>
          </a:xfrm>
        </p:spPr>
        <p:txBody>
          <a:bodyPr>
            <a:normAutofit/>
          </a:bodyPr>
          <a:lstStyle/>
          <a:p>
            <a:r>
              <a:rPr lang="en-US" dirty="0" smtClean="0"/>
              <a:t>Synthetic version of chrysanthemum chemical</a:t>
            </a:r>
          </a:p>
          <a:p>
            <a:r>
              <a:rPr lang="en-US" dirty="0" smtClean="0">
                <a:solidFill>
                  <a:srgbClr val="FFFF00"/>
                </a:solidFill>
              </a:rPr>
              <a:t>Insecticide</a:t>
            </a:r>
            <a:r>
              <a:rPr lang="en-US" dirty="0" smtClean="0"/>
              <a:t> not repellent</a:t>
            </a:r>
          </a:p>
          <a:p>
            <a:pPr lvl="1"/>
            <a:r>
              <a:rPr lang="en-US" dirty="0" smtClean="0"/>
              <a:t>Fast enough to prevent bites?</a:t>
            </a:r>
          </a:p>
          <a:p>
            <a:r>
              <a:rPr lang="en-US" dirty="0" err="1" smtClean="0"/>
              <a:t>Permethrin</a:t>
            </a:r>
            <a:r>
              <a:rPr lang="en-US" dirty="0" smtClean="0"/>
              <a:t>-</a:t>
            </a:r>
            <a:r>
              <a:rPr lang="en-US" dirty="0" smtClean="0"/>
              <a:t>sprayed clothing not as effect as </a:t>
            </a:r>
            <a:r>
              <a:rPr lang="en-US" dirty="0" err="1" smtClean="0"/>
              <a:t>Deet</a:t>
            </a:r>
            <a:r>
              <a:rPr lang="en-US" dirty="0" smtClean="0"/>
              <a:t>-</a:t>
            </a:r>
            <a:r>
              <a:rPr lang="en-US" dirty="0" smtClean="0"/>
              <a:t>sprayed clothing</a:t>
            </a:r>
          </a:p>
          <a:p>
            <a:r>
              <a:rPr lang="en-US" dirty="0" smtClean="0"/>
              <a:t>Commercially-available clothing</a:t>
            </a:r>
          </a:p>
          <a:p>
            <a:pPr lvl="1"/>
            <a:r>
              <a:rPr lang="en-US" dirty="0" smtClean="0"/>
              <a:t>Apparently lasts through </a:t>
            </a:r>
            <a:r>
              <a:rPr lang="en-US" dirty="0" smtClean="0"/>
              <a:t>60 washings</a:t>
            </a:r>
            <a:endParaRPr lang="en-US" dirty="0" smtClean="0"/>
          </a:p>
          <a:p>
            <a:pPr marL="0" indent="0">
              <a:buNone/>
            </a:pPr>
            <a:endParaRPr lang="en-US" sz="2000" dirty="0" smtClean="0"/>
          </a:p>
          <a:p>
            <a:pPr marL="0" indent="0">
              <a:buNone/>
            </a:pPr>
            <a:r>
              <a:rPr lang="en-US" sz="2000" dirty="0" err="1" smtClean="0"/>
              <a:t>Interlandi</a:t>
            </a:r>
            <a:r>
              <a:rPr lang="en-US" sz="2000" dirty="0" smtClean="0"/>
              <a:t> </a:t>
            </a:r>
            <a:r>
              <a:rPr lang="en-US" sz="2000" dirty="0" smtClean="0"/>
              <a:t>J: Consumer Reports 2016, May 26, </a:t>
            </a:r>
            <a:r>
              <a:rPr lang="en-US" sz="2000" dirty="0" err="1" smtClean="0"/>
              <a:t>epub</a:t>
            </a:r>
            <a:endParaRPr lang="en-US" sz="2000" dirty="0"/>
          </a:p>
        </p:txBody>
      </p:sp>
    </p:spTree>
    <p:extLst>
      <p:ext uri="{BB962C8B-B14F-4D97-AF65-F5344CB8AC3E}">
        <p14:creationId xmlns:p14="http://schemas.microsoft.com/office/powerpoint/2010/main" val="740994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Insect repellents - 1</a:t>
            </a:r>
            <a:endParaRPr lang="en-US" dirty="0"/>
          </a:p>
        </p:txBody>
      </p:sp>
      <p:sp>
        <p:nvSpPr>
          <p:cNvPr id="3" name="Content Placeholder 2"/>
          <p:cNvSpPr>
            <a:spLocks noGrp="1"/>
          </p:cNvSpPr>
          <p:nvPr>
            <p:ph idx="1"/>
          </p:nvPr>
        </p:nvSpPr>
        <p:spPr/>
        <p:txBody>
          <a:bodyPr/>
          <a:lstStyle/>
          <a:p>
            <a:r>
              <a:rPr lang="en-US" dirty="0" smtClean="0"/>
              <a:t>DEET:</a:t>
            </a:r>
          </a:p>
          <a:p>
            <a:pPr lvl="1"/>
            <a:r>
              <a:rPr lang="en-US" dirty="0"/>
              <a:t>~ 30% (e.g. Deep Woods Off®)</a:t>
            </a:r>
          </a:p>
          <a:p>
            <a:pPr lvl="1"/>
            <a:r>
              <a:rPr lang="en-US" dirty="0" smtClean="0"/>
              <a:t>Traditionally considered the best bet</a:t>
            </a:r>
          </a:p>
          <a:p>
            <a:pPr lvl="1"/>
            <a:r>
              <a:rPr lang="en-US" dirty="0" smtClean="0"/>
              <a:t>Now known to be less toxic than previously thought</a:t>
            </a:r>
          </a:p>
          <a:p>
            <a:pPr lvl="1"/>
            <a:r>
              <a:rPr lang="en-US" dirty="0" smtClean="0"/>
              <a:t>Can be topical irritant for some people</a:t>
            </a:r>
          </a:p>
          <a:p>
            <a:pPr lvl="1"/>
            <a:r>
              <a:rPr lang="en-US" dirty="0" smtClean="0"/>
              <a:t>Apply to exposed skin</a:t>
            </a:r>
          </a:p>
        </p:txBody>
      </p:sp>
    </p:spTree>
    <p:extLst>
      <p:ext uri="{BB962C8B-B14F-4D97-AF65-F5344CB8AC3E}">
        <p14:creationId xmlns:p14="http://schemas.microsoft.com/office/powerpoint/2010/main" val="15289987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Insect repellents - </a:t>
            </a:r>
            <a:r>
              <a:rPr lang="en-US" dirty="0" smtClean="0"/>
              <a:t>2</a:t>
            </a:r>
            <a:endParaRPr lang="en-US" dirty="0"/>
          </a:p>
        </p:txBody>
      </p:sp>
      <p:sp>
        <p:nvSpPr>
          <p:cNvPr id="3" name="Content Placeholder 2"/>
          <p:cNvSpPr>
            <a:spLocks noGrp="1"/>
          </p:cNvSpPr>
          <p:nvPr>
            <p:ph idx="1"/>
          </p:nvPr>
        </p:nvSpPr>
        <p:spPr/>
        <p:txBody>
          <a:bodyPr/>
          <a:lstStyle/>
          <a:p>
            <a:r>
              <a:rPr lang="en-US" dirty="0" err="1" smtClean="0"/>
              <a:t>Picardin</a:t>
            </a:r>
            <a:r>
              <a:rPr lang="en-US" dirty="0" smtClean="0"/>
              <a:t> 20%</a:t>
            </a:r>
          </a:p>
          <a:p>
            <a:pPr lvl="1"/>
            <a:r>
              <a:rPr lang="en-US" dirty="0" smtClean="0"/>
              <a:t>Consumer Reports (April 2016): Equal to DEET in repelling ticks and mosquitoes</a:t>
            </a:r>
          </a:p>
          <a:p>
            <a:pPr lvl="2"/>
            <a:r>
              <a:rPr lang="en-US" dirty="0" smtClean="0"/>
              <a:t>Sawyer </a:t>
            </a:r>
            <a:r>
              <a:rPr lang="en-US" dirty="0"/>
              <a:t>Fisherman’s Formula </a:t>
            </a:r>
            <a:r>
              <a:rPr lang="en-US" dirty="0" err="1"/>
              <a:t>Picardin</a:t>
            </a:r>
            <a:r>
              <a:rPr lang="en-US" dirty="0" smtClean="0"/>
              <a:t>®</a:t>
            </a:r>
            <a:endParaRPr lang="en-US" dirty="0"/>
          </a:p>
          <a:p>
            <a:pPr marL="571500" indent="-457200"/>
            <a:r>
              <a:rPr lang="en-US" dirty="0" smtClean="0"/>
              <a:t>Lemon-Eucalyptus: probably less effective against ticks</a:t>
            </a:r>
            <a:endParaRPr lang="en-US" dirty="0"/>
          </a:p>
          <a:p>
            <a:pPr lvl="2"/>
            <a:r>
              <a:rPr lang="en-US" dirty="0" smtClean="0"/>
              <a:t>Repel </a:t>
            </a:r>
            <a:r>
              <a:rPr lang="en-US" dirty="0"/>
              <a:t>Lemon Eucalyptus</a:t>
            </a:r>
            <a:r>
              <a:rPr lang="en-US" dirty="0" smtClean="0"/>
              <a:t>®</a:t>
            </a:r>
            <a:endParaRPr lang="en-US" dirty="0"/>
          </a:p>
          <a:p>
            <a:pPr lvl="2"/>
            <a:r>
              <a:rPr lang="en-US" dirty="0" smtClean="0"/>
              <a:t>Repel </a:t>
            </a:r>
            <a:r>
              <a:rPr lang="en-US" dirty="0"/>
              <a:t>Scented Family</a:t>
            </a:r>
            <a:r>
              <a:rPr lang="en-US" dirty="0" smtClean="0"/>
              <a:t>®</a:t>
            </a:r>
            <a:endParaRPr lang="en-US" dirty="0"/>
          </a:p>
          <a:p>
            <a:pPr lvl="2"/>
            <a:r>
              <a:rPr lang="en-US" dirty="0" err="1" smtClean="0"/>
              <a:t>Natrepel</a:t>
            </a:r>
            <a:r>
              <a:rPr lang="en-US" dirty="0" smtClean="0"/>
              <a:t> </a:t>
            </a:r>
            <a:r>
              <a:rPr lang="en-US" dirty="0"/>
              <a:t>8 hour</a:t>
            </a:r>
            <a:r>
              <a:rPr lang="en-US" dirty="0" smtClean="0"/>
              <a:t>® </a:t>
            </a:r>
            <a:endParaRPr lang="en-US" dirty="0"/>
          </a:p>
        </p:txBody>
      </p:sp>
    </p:spTree>
    <p:extLst>
      <p:ext uri="{BB962C8B-B14F-4D97-AF65-F5344CB8AC3E}">
        <p14:creationId xmlns:p14="http://schemas.microsoft.com/office/powerpoint/2010/main" val="23483423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8"/>
            <a:ext cx="8229600" cy="652061"/>
          </a:xfrm>
        </p:spPr>
        <p:txBody>
          <a:bodyPr/>
          <a:lstStyle/>
          <a:p>
            <a:pPr eaLnBrk="1" hangingPunct="1"/>
            <a:r>
              <a:rPr lang="en-US" dirty="0" smtClean="0">
                <a:ea typeface="ＭＳ Ｐゴシック" pitchFamily="-106" charset="-128"/>
                <a:cs typeface="ＭＳ Ｐゴシック" pitchFamily="-106" charset="-128"/>
              </a:rPr>
              <a:t>Afterward</a:t>
            </a:r>
          </a:p>
        </p:txBody>
      </p:sp>
      <p:sp>
        <p:nvSpPr>
          <p:cNvPr id="24579" name="Content Placeholder 2"/>
          <p:cNvSpPr>
            <a:spLocks noGrp="1"/>
          </p:cNvSpPr>
          <p:nvPr>
            <p:ph idx="1"/>
          </p:nvPr>
        </p:nvSpPr>
        <p:spPr>
          <a:xfrm>
            <a:off x="457200" y="1184116"/>
            <a:ext cx="8229600" cy="5306008"/>
          </a:xfrm>
        </p:spPr>
        <p:txBody>
          <a:bodyPr/>
          <a:lstStyle/>
          <a:p>
            <a:pPr eaLnBrk="1" hangingPunct="1"/>
            <a:r>
              <a:rPr lang="en-US" sz="2800" dirty="0" smtClean="0">
                <a:ea typeface="ＭＳ Ｐゴシック" pitchFamily="-106" charset="-128"/>
                <a:cs typeface="ＭＳ Ｐゴシック" pitchFamily="-106" charset="-128"/>
              </a:rPr>
              <a:t>Remove clothing </a:t>
            </a:r>
            <a:r>
              <a:rPr lang="en-US" sz="2800" dirty="0" smtClean="0">
                <a:ea typeface="ＭＳ Ｐゴシック" pitchFamily="-106" charset="-128"/>
                <a:cs typeface="ＭＳ Ｐゴシック" pitchFamily="-106" charset="-128"/>
              </a:rPr>
              <a:t>promptly: </a:t>
            </a:r>
            <a:r>
              <a:rPr lang="en-US" sz="2400" dirty="0" smtClean="0">
                <a:ea typeface="ＭＳ Ｐゴシック" pitchFamily="-106" charset="-128"/>
                <a:cs typeface="ＭＳ Ｐゴシック" pitchFamily="-106" charset="-128"/>
              </a:rPr>
              <a:t>Do wait until you get home</a:t>
            </a:r>
            <a:endParaRPr lang="en-US" sz="2400" dirty="0" smtClean="0">
              <a:ea typeface="ＭＳ Ｐゴシック" pitchFamily="-106" charset="-128"/>
              <a:cs typeface="ＭＳ Ｐゴシック" pitchFamily="-106" charset="-128"/>
            </a:endParaRPr>
          </a:p>
          <a:p>
            <a:pPr eaLnBrk="1" hangingPunct="1"/>
            <a:r>
              <a:rPr lang="en-US" sz="2800" dirty="0" smtClean="0">
                <a:ea typeface="ＭＳ Ｐゴシック" pitchFamily="-106" charset="-128"/>
                <a:cs typeface="ＭＳ Ｐゴシック" pitchFamily="-106" charset="-128"/>
              </a:rPr>
              <a:t>Careful </a:t>
            </a:r>
            <a:r>
              <a:rPr lang="en-US" sz="2800" dirty="0" smtClean="0">
                <a:ea typeface="ＭＳ Ｐゴシック" pitchFamily="-106" charset="-128"/>
                <a:cs typeface="ＭＳ Ｐゴシック" pitchFamily="-106" charset="-128"/>
              </a:rPr>
              <a:t>tick check</a:t>
            </a:r>
          </a:p>
          <a:p>
            <a:pPr lvl="1" eaLnBrk="1" hangingPunct="1"/>
            <a:r>
              <a:rPr lang="en-US" sz="2400" dirty="0" smtClean="0"/>
              <a:t>Better (and can be more fun) with help</a:t>
            </a:r>
          </a:p>
          <a:p>
            <a:pPr lvl="1" eaLnBrk="1" hangingPunct="1"/>
            <a:r>
              <a:rPr lang="en-US" sz="2400" dirty="0" smtClean="0"/>
              <a:t>Especially: thigh, groin, </a:t>
            </a:r>
            <a:r>
              <a:rPr lang="en-US" sz="2400" dirty="0" err="1" smtClean="0"/>
              <a:t>axilla</a:t>
            </a:r>
            <a:endParaRPr lang="en-US" sz="2400" dirty="0" smtClean="0"/>
          </a:p>
          <a:p>
            <a:pPr lvl="1" eaLnBrk="1" hangingPunct="1"/>
            <a:r>
              <a:rPr lang="en-US" sz="2400" dirty="0" smtClean="0"/>
              <a:t>Remember scalp</a:t>
            </a:r>
          </a:p>
          <a:p>
            <a:pPr eaLnBrk="1" hangingPunct="1"/>
            <a:r>
              <a:rPr lang="en-US" sz="2800" dirty="0" smtClean="0"/>
              <a:t>Launder </a:t>
            </a:r>
            <a:r>
              <a:rPr lang="en-US" sz="2800" dirty="0" smtClean="0"/>
              <a:t>clothing</a:t>
            </a:r>
          </a:p>
          <a:p>
            <a:pPr eaLnBrk="1" hangingPunct="1"/>
            <a:r>
              <a:rPr lang="en-US" sz="2800" dirty="0" smtClean="0"/>
              <a:t>Bathe within 2 hours: this also has esthetic advantages</a:t>
            </a:r>
          </a:p>
          <a:p>
            <a:pPr eaLnBrk="1" hangingPunct="1"/>
            <a:r>
              <a:rPr lang="en-US" sz="2800" i="1" dirty="0" smtClean="0">
                <a:ea typeface="ＭＳ Ｐゴシック" pitchFamily="-106" charset="-128"/>
                <a:cs typeface="ＭＳ Ｐゴシック" pitchFamily="-106" charset="-128"/>
              </a:rPr>
              <a:t>Gentle</a:t>
            </a:r>
            <a:r>
              <a:rPr lang="en-US" sz="2800" dirty="0" smtClean="0">
                <a:ea typeface="ＭＳ Ｐゴシック" pitchFamily="-106" charset="-128"/>
                <a:cs typeface="ＭＳ Ｐゴシック" pitchFamily="-106" charset="-128"/>
              </a:rPr>
              <a:t> </a:t>
            </a:r>
            <a:r>
              <a:rPr lang="en-US" sz="2800" dirty="0" smtClean="0">
                <a:ea typeface="ＭＳ Ｐゴシック" pitchFamily="-106" charset="-128"/>
                <a:cs typeface="ＭＳ Ｐゴシック" pitchFamily="-106" charset="-128"/>
              </a:rPr>
              <a:t>removal: RMSF, tularemia contracted by squishing</a:t>
            </a:r>
          </a:p>
          <a:p>
            <a:pPr eaLnBrk="1" hangingPunct="1"/>
            <a:r>
              <a:rPr lang="en-US" sz="2800" dirty="0" smtClean="0">
                <a:ea typeface="ＭＳ Ｐゴシック" pitchFamily="-106" charset="-128"/>
                <a:cs typeface="ＭＳ Ｐゴシック" pitchFamily="-106" charset="-128"/>
              </a:rPr>
              <a:t>Circle tick bite and follow daily</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Brad Paisley: </a:t>
            </a:r>
            <a:r>
              <a:rPr lang="en-US" i="1" dirty="0" smtClean="0"/>
              <a:t>Ticks</a:t>
            </a:r>
            <a:r>
              <a:rPr lang="en-US" smtClean="0"/>
              <a:t/>
            </a:r>
            <a:br>
              <a:rPr lang="en-US" smtClean="0"/>
            </a:br>
            <a:r>
              <a:rPr lang="en-US" sz="3100" smtClean="0"/>
              <a:t>(Courtesy KT4UO)</a:t>
            </a:r>
            <a:endParaRPr lang="en-US" sz="3100" dirty="0"/>
          </a:p>
        </p:txBody>
      </p:sp>
      <p:sp>
        <p:nvSpPr>
          <p:cNvPr id="3" name="Content Placeholder 2"/>
          <p:cNvSpPr>
            <a:spLocks noGrp="1"/>
          </p:cNvSpPr>
          <p:nvPr>
            <p:ph idx="1"/>
          </p:nvPr>
        </p:nvSpPr>
        <p:spPr/>
        <p:txBody>
          <a:bodyPr>
            <a:normAutofit fontScale="92500"/>
          </a:bodyPr>
          <a:lstStyle/>
          <a:p>
            <a:pPr marL="0" indent="0">
              <a:buNone/>
            </a:pPr>
            <a:r>
              <a:rPr lang="en-US" i="1" dirty="0" smtClean="0"/>
              <a:t>“ ‘cause I’d </a:t>
            </a:r>
            <a:r>
              <a:rPr lang="en-US" i="1" dirty="0"/>
              <a:t>like to see you out in the moonlight</a:t>
            </a:r>
            <a:r>
              <a:rPr lang="en-US" i="1" dirty="0" smtClean="0"/>
              <a:t> I’d </a:t>
            </a:r>
            <a:r>
              <a:rPr lang="en-US" i="1" dirty="0"/>
              <a:t>like to kiss you way back in the sticks</a:t>
            </a:r>
            <a:r>
              <a:rPr lang="en-US" i="1" dirty="0" smtClean="0"/>
              <a:t> I’d </a:t>
            </a:r>
            <a:r>
              <a:rPr lang="en-US" i="1" dirty="0"/>
              <a:t>like to walk you through a field of wildflowers and </a:t>
            </a:r>
            <a:r>
              <a:rPr lang="en-US" i="1" dirty="0" smtClean="0"/>
              <a:t>I’d </a:t>
            </a:r>
            <a:r>
              <a:rPr lang="en-US" i="1" dirty="0"/>
              <a:t>like to check you for </a:t>
            </a:r>
            <a:r>
              <a:rPr lang="en-US" i="1" dirty="0" smtClean="0"/>
              <a:t>ticks”</a:t>
            </a:r>
          </a:p>
          <a:p>
            <a:pPr marL="0" indent="0">
              <a:buNone/>
            </a:pPr>
            <a:r>
              <a:rPr lang="en-US" i="1" dirty="0" smtClean="0"/>
              <a:t>“</a:t>
            </a:r>
            <a:r>
              <a:rPr lang="en-US" i="1" dirty="0" err="1" smtClean="0"/>
              <a:t>oooh</a:t>
            </a:r>
            <a:r>
              <a:rPr lang="en-US" i="1" dirty="0" smtClean="0"/>
              <a:t> </a:t>
            </a:r>
            <a:r>
              <a:rPr lang="en-US" i="1" dirty="0"/>
              <a:t>you never know where one might be and </a:t>
            </a:r>
            <a:r>
              <a:rPr lang="en-US" i="1" dirty="0" err="1"/>
              <a:t>oooh</a:t>
            </a:r>
            <a:r>
              <a:rPr lang="en-US" i="1" dirty="0"/>
              <a:t> </a:t>
            </a:r>
            <a:r>
              <a:rPr lang="en-US" i="1" dirty="0" smtClean="0"/>
              <a:t>there’s </a:t>
            </a:r>
            <a:r>
              <a:rPr lang="en-US" i="1" dirty="0"/>
              <a:t>lots of places that are hard to </a:t>
            </a:r>
            <a:r>
              <a:rPr lang="en-US" i="1" dirty="0" smtClean="0"/>
              <a:t>reach”</a:t>
            </a:r>
          </a:p>
          <a:p>
            <a:pPr marL="0" indent="0">
              <a:buNone/>
            </a:pPr>
            <a:endParaRPr lang="en-US" sz="1900" dirty="0" smtClean="0"/>
          </a:p>
          <a:p>
            <a:pPr marL="0" indent="0">
              <a:buNone/>
            </a:pPr>
            <a:r>
              <a:rPr lang="en-US" dirty="0"/>
              <a:t>http://</a:t>
            </a:r>
            <a:r>
              <a:rPr lang="en-US" dirty="0" err="1"/>
              <a:t>www.youtube.com</a:t>
            </a:r>
            <a:r>
              <a:rPr lang="en-US" dirty="0"/>
              <a:t>/</a:t>
            </a:r>
            <a:r>
              <a:rPr lang="en-US" dirty="0" err="1"/>
              <a:t>watch?v</a:t>
            </a:r>
            <a:r>
              <a:rPr lang="en-US" dirty="0"/>
              <a:t>=G--</a:t>
            </a:r>
            <a:r>
              <a:rPr lang="en-US" dirty="0" err="1"/>
              <a:t>JyVxZmGQ</a:t>
            </a:r>
            <a:endParaRPr lang="en-US" dirty="0" smtClean="0"/>
          </a:p>
          <a:p>
            <a:pPr marL="0" indent="0">
              <a:buNone/>
            </a:pPr>
            <a:endParaRPr lang="en-US" dirty="0"/>
          </a:p>
        </p:txBody>
      </p:sp>
    </p:spTree>
    <p:extLst>
      <p:ext uri="{BB962C8B-B14F-4D97-AF65-F5344CB8AC3E}">
        <p14:creationId xmlns:p14="http://schemas.microsoft.com/office/powerpoint/2010/main" val="31813001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9109"/>
          </a:xfrm>
        </p:spPr>
        <p:txBody>
          <a:bodyPr/>
          <a:lstStyle/>
          <a:p>
            <a:r>
              <a:rPr lang="en-US" dirty="0" smtClean="0"/>
              <a:t>Why promptness is a virtue</a:t>
            </a:r>
            <a:endParaRPr lang="en-US" dirty="0"/>
          </a:p>
        </p:txBody>
      </p:sp>
      <p:sp>
        <p:nvSpPr>
          <p:cNvPr id="3" name="Content Placeholder 2"/>
          <p:cNvSpPr>
            <a:spLocks noGrp="1"/>
          </p:cNvSpPr>
          <p:nvPr>
            <p:ph idx="1"/>
          </p:nvPr>
        </p:nvSpPr>
        <p:spPr>
          <a:xfrm>
            <a:off x="457200" y="1072344"/>
            <a:ext cx="8229600" cy="5327906"/>
          </a:xfrm>
        </p:spPr>
        <p:txBody>
          <a:bodyPr/>
          <a:lstStyle/>
          <a:p>
            <a:pPr eaLnBrk="1" hangingPunct="1"/>
            <a:r>
              <a:rPr lang="en-US" sz="3600" dirty="0">
                <a:ea typeface="ＭＳ Ｐゴシック" pitchFamily="-106" charset="-128"/>
                <a:cs typeface="ＭＳ Ｐゴシック" pitchFamily="-106" charset="-128"/>
              </a:rPr>
              <a:t>Ticks must be attached for:</a:t>
            </a:r>
          </a:p>
          <a:p>
            <a:pPr lvl="1" eaLnBrk="1" hangingPunct="1"/>
            <a:r>
              <a:rPr lang="en-US" sz="3200" dirty="0" smtClean="0"/>
              <a:t>24-48 </a:t>
            </a:r>
            <a:r>
              <a:rPr lang="en-US" sz="3200" dirty="0"/>
              <a:t>hours for </a:t>
            </a:r>
            <a:r>
              <a:rPr lang="en-US" sz="3200" dirty="0" smtClean="0"/>
              <a:t>Lyme</a:t>
            </a:r>
          </a:p>
          <a:p>
            <a:pPr lvl="2" eaLnBrk="1" hangingPunct="1"/>
            <a:r>
              <a:rPr lang="en-US" sz="2800" dirty="0"/>
              <a:t>A</a:t>
            </a:r>
            <a:r>
              <a:rPr lang="en-US" sz="2800" dirty="0" smtClean="0"/>
              <a:t>nimal studies</a:t>
            </a:r>
          </a:p>
          <a:p>
            <a:pPr lvl="2" eaLnBrk="1" hangingPunct="1"/>
            <a:r>
              <a:rPr lang="en-US" sz="2800" dirty="0" smtClean="0"/>
              <a:t>Extensive human </a:t>
            </a:r>
            <a:r>
              <a:rPr lang="en-US" sz="2800" dirty="0" smtClean="0"/>
              <a:t>anecdotes: </a:t>
            </a:r>
            <a:r>
              <a:rPr lang="en-US" sz="2800" dirty="0" smtClean="0"/>
              <a:t>The plural of anecdote is anecdotes, not data</a:t>
            </a:r>
          </a:p>
          <a:p>
            <a:pPr lvl="2" eaLnBrk="1" hangingPunct="1"/>
            <a:r>
              <a:rPr lang="en-US" sz="2800" dirty="0" smtClean="0"/>
              <a:t>Understand the physiology</a:t>
            </a:r>
          </a:p>
          <a:p>
            <a:pPr lvl="1" eaLnBrk="1" hangingPunct="1"/>
            <a:r>
              <a:rPr lang="en-US" sz="3600" dirty="0" smtClean="0"/>
              <a:t>24 hours for Ehrlichiosis and Anaplasmosis</a:t>
            </a:r>
          </a:p>
          <a:p>
            <a:pPr lvl="1" eaLnBrk="1" hangingPunct="1"/>
            <a:r>
              <a:rPr lang="en-US" sz="3200" dirty="0" smtClean="0"/>
              <a:t>6 </a:t>
            </a:r>
            <a:r>
              <a:rPr lang="en-US" sz="3200" dirty="0"/>
              <a:t>hours for Rocky Mountain Spotted </a:t>
            </a:r>
            <a:r>
              <a:rPr lang="en-US" sz="3200" dirty="0" smtClean="0"/>
              <a:t>Fever</a:t>
            </a:r>
            <a:endParaRPr lang="en-US" sz="3200" dirty="0"/>
          </a:p>
        </p:txBody>
      </p:sp>
    </p:spTree>
    <p:extLst>
      <p:ext uri="{BB962C8B-B14F-4D97-AF65-F5344CB8AC3E}">
        <p14:creationId xmlns:p14="http://schemas.microsoft.com/office/powerpoint/2010/main" val="6185136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8221"/>
            <a:ext cx="8229600" cy="660343"/>
          </a:xfrm>
        </p:spPr>
        <p:txBody>
          <a:bodyPr/>
          <a:lstStyle/>
          <a:p>
            <a:r>
              <a:rPr lang="en-US" dirty="0" smtClean="0"/>
              <a:t>What, </a:t>
            </a:r>
            <a:r>
              <a:rPr lang="en-US" dirty="0" smtClean="0"/>
              <a:t>bugs again</a:t>
            </a:r>
            <a:r>
              <a:rPr lang="en-US" dirty="0" smtClean="0"/>
              <a:t>?</a:t>
            </a:r>
            <a:endParaRPr lang="en-US" dirty="0"/>
          </a:p>
        </p:txBody>
      </p:sp>
      <p:sp>
        <p:nvSpPr>
          <p:cNvPr id="3" name="Content Placeholder 2"/>
          <p:cNvSpPr>
            <a:spLocks noGrp="1"/>
          </p:cNvSpPr>
          <p:nvPr>
            <p:ph idx="1"/>
          </p:nvPr>
        </p:nvSpPr>
        <p:spPr>
          <a:xfrm>
            <a:off x="457200" y="1037311"/>
            <a:ext cx="8229600" cy="5345270"/>
          </a:xfrm>
        </p:spPr>
        <p:txBody>
          <a:bodyPr/>
          <a:lstStyle/>
          <a:p>
            <a:r>
              <a:rPr lang="en-US" sz="2800" dirty="0" smtClean="0"/>
              <a:t>Ticks:</a:t>
            </a:r>
          </a:p>
          <a:p>
            <a:pPr lvl="1"/>
            <a:r>
              <a:rPr lang="en-US" sz="2400" dirty="0" smtClean="0"/>
              <a:t>“</a:t>
            </a:r>
            <a:r>
              <a:rPr lang="en-US" sz="2400" dirty="0" smtClean="0"/>
              <a:t>The summer of </a:t>
            </a:r>
            <a:r>
              <a:rPr lang="en-US" sz="2400" dirty="0" smtClean="0"/>
              <a:t>2016 </a:t>
            </a:r>
            <a:r>
              <a:rPr lang="en-US" sz="2400" dirty="0" smtClean="0"/>
              <a:t>may turn out to be the worst year ever for Lyme disease….</a:t>
            </a:r>
            <a:r>
              <a:rPr lang="en-US" sz="2400" dirty="0" smtClean="0"/>
              <a:t>”</a:t>
            </a:r>
          </a:p>
          <a:p>
            <a:pPr lvl="2"/>
            <a:r>
              <a:rPr lang="en-US" sz="2000" dirty="0" smtClean="0"/>
              <a:t>Geography of </a:t>
            </a:r>
            <a:r>
              <a:rPr lang="en-US" sz="2000" dirty="0"/>
              <a:t>L</a:t>
            </a:r>
            <a:r>
              <a:rPr lang="en-US" sz="2000" dirty="0" smtClean="0"/>
              <a:t>yme spreading south</a:t>
            </a:r>
          </a:p>
          <a:p>
            <a:pPr lvl="1"/>
            <a:r>
              <a:rPr lang="en-US" sz="2400" dirty="0" smtClean="0"/>
              <a:t>We have always had a problem with Rocky Mountain spotted </a:t>
            </a:r>
            <a:r>
              <a:rPr lang="en-US" sz="2400" dirty="0"/>
              <a:t>f</a:t>
            </a:r>
            <a:r>
              <a:rPr lang="en-US" sz="2400" dirty="0" smtClean="0"/>
              <a:t>ever, tularemia, and Ehrlichiosis</a:t>
            </a:r>
          </a:p>
          <a:p>
            <a:r>
              <a:rPr lang="en-US" sz="2800" dirty="0" smtClean="0"/>
              <a:t>Mosquitoes:</a:t>
            </a:r>
          </a:p>
          <a:p>
            <a:pPr lvl="1"/>
            <a:r>
              <a:rPr lang="en-US" sz="2400" b="1" dirty="0" smtClean="0"/>
              <a:t>Not</a:t>
            </a:r>
            <a:r>
              <a:rPr lang="en-US" sz="2400" dirty="0" smtClean="0"/>
              <a:t> this year, but soon, also worry about Zika, Dengue, and Chikungunya</a:t>
            </a:r>
          </a:p>
          <a:p>
            <a:pPr lvl="1"/>
            <a:r>
              <a:rPr lang="en-US" sz="2400" dirty="0" smtClean="0"/>
              <a:t>We have always had a problem with West Nile and some of the </a:t>
            </a:r>
            <a:r>
              <a:rPr lang="en-US" sz="2400" dirty="0" err="1" smtClean="0"/>
              <a:t>arbovirus</a:t>
            </a:r>
            <a:r>
              <a:rPr lang="en-US" sz="2400" dirty="0" smtClean="0"/>
              <a:t> </a:t>
            </a:r>
            <a:r>
              <a:rPr lang="en-US" sz="2400" dirty="0" err="1" smtClean="0"/>
              <a:t>encephalidities</a:t>
            </a:r>
            <a:endParaRPr lang="en-US" sz="2400" dirty="0" smtClean="0"/>
          </a:p>
        </p:txBody>
      </p:sp>
    </p:spTree>
    <p:extLst>
      <p:ext uri="{BB962C8B-B14F-4D97-AF65-F5344CB8AC3E}">
        <p14:creationId xmlns:p14="http://schemas.microsoft.com/office/powerpoint/2010/main" val="26683461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flipV="1">
            <a:off x="533400" y="282575"/>
            <a:ext cx="5257800" cy="457200"/>
          </a:xfrm>
          <a:prstGeom prst="rect">
            <a:avLst/>
          </a:prstGeom>
          <a:noFill/>
          <a:ln w="9525">
            <a:noFill/>
            <a:miter lim="800000"/>
            <a:headEnd/>
            <a:tailEnd/>
          </a:ln>
          <a:effectLst/>
        </p:spPr>
        <p:txBody>
          <a:bodyPr rot="10800000" anchor="ctr">
            <a:prstTxWarp prst="textNoShape">
              <a:avLst/>
            </a:prstTxWarp>
            <a:spAutoFit/>
          </a:bodyPr>
          <a:lstStyle/>
          <a:p>
            <a:pPr marL="465138" indent="-465138" algn="l">
              <a:buFont typeface="Wingdings" pitchFamily="28" charset="2"/>
              <a:buNone/>
            </a:pPr>
            <a:endParaRPr lang="en-US">
              <a:solidFill>
                <a:srgbClr val="CCFFFF"/>
              </a:solidFill>
              <a:effectLst>
                <a:outerShdw blurRad="38100" dist="38100" dir="2700000" algn="tl">
                  <a:srgbClr val="DDDDDD"/>
                </a:outerShdw>
              </a:effectLst>
            </a:endParaRPr>
          </a:p>
        </p:txBody>
      </p:sp>
      <p:sp>
        <p:nvSpPr>
          <p:cNvPr id="45059" name="Rectangle 3"/>
          <p:cNvSpPr>
            <a:spLocks noChangeArrowheads="1"/>
          </p:cNvSpPr>
          <p:nvPr/>
        </p:nvSpPr>
        <p:spPr bwMode="auto">
          <a:xfrm>
            <a:off x="990600" y="1447800"/>
            <a:ext cx="6664325" cy="396875"/>
          </a:xfrm>
          <a:prstGeom prst="rect">
            <a:avLst/>
          </a:prstGeom>
          <a:noFill/>
          <a:ln w="9525">
            <a:noFill/>
            <a:miter lim="800000"/>
            <a:headEnd/>
            <a:tailEnd/>
          </a:ln>
          <a:effectLst/>
        </p:spPr>
        <p:txBody>
          <a:bodyPr>
            <a:prstTxWarp prst="textNoShape">
              <a:avLst/>
            </a:prstTxWarp>
            <a:spAutoFit/>
          </a:bodyPr>
          <a:lstStyle/>
          <a:p>
            <a:pPr marL="465138" indent="-465138" algn="l">
              <a:buFont typeface="Wingdings" pitchFamily="28" charset="2"/>
              <a:buChar char="Ø"/>
            </a:pPr>
            <a:endParaRPr lang="en-US" sz="2000" b="0">
              <a:solidFill>
                <a:srgbClr val="CCFFFF"/>
              </a:solidFill>
              <a:effectLst>
                <a:outerShdw blurRad="38100" dist="38100" dir="2700000" algn="tl">
                  <a:srgbClr val="DDDDDD"/>
                </a:outerShdw>
              </a:effectLst>
            </a:endParaRPr>
          </a:p>
        </p:txBody>
      </p:sp>
      <p:sp>
        <p:nvSpPr>
          <p:cNvPr id="45060" name="Rectangle 4"/>
          <p:cNvSpPr>
            <a:spLocks noChangeArrowheads="1"/>
          </p:cNvSpPr>
          <p:nvPr/>
        </p:nvSpPr>
        <p:spPr bwMode="auto">
          <a:xfrm>
            <a:off x="1019175" y="2422525"/>
            <a:ext cx="4391025" cy="396875"/>
          </a:xfrm>
          <a:prstGeom prst="rect">
            <a:avLst/>
          </a:prstGeom>
          <a:noFill/>
          <a:ln w="9525">
            <a:noFill/>
            <a:miter lim="800000"/>
            <a:headEnd/>
            <a:tailEnd/>
          </a:ln>
          <a:effectLst/>
        </p:spPr>
        <p:txBody>
          <a:bodyPr>
            <a:prstTxWarp prst="textNoShape">
              <a:avLst/>
            </a:prstTxWarp>
            <a:spAutoFit/>
          </a:bodyPr>
          <a:lstStyle/>
          <a:p>
            <a:pPr marL="465138" indent="-465138" algn="l">
              <a:buFont typeface="Wingdings" pitchFamily="28" charset="2"/>
              <a:buChar char="Ø"/>
            </a:pPr>
            <a:endParaRPr lang="en-US" sz="2000" b="0">
              <a:solidFill>
                <a:srgbClr val="CCFFFF"/>
              </a:solidFill>
              <a:effectLst>
                <a:outerShdw blurRad="38100" dist="38100" dir="2700000" algn="tl">
                  <a:srgbClr val="DDDDDD"/>
                </a:outerShdw>
              </a:effectLst>
            </a:endParaRPr>
          </a:p>
        </p:txBody>
      </p:sp>
      <p:graphicFrame>
        <p:nvGraphicFramePr>
          <p:cNvPr id="45061" name="Object 5"/>
          <p:cNvGraphicFramePr>
            <a:graphicFrameLocks noGrp="1" noChangeAspect="1"/>
          </p:cNvGraphicFramePr>
          <p:nvPr>
            <p:ph idx="1"/>
          </p:nvPr>
        </p:nvGraphicFramePr>
        <p:xfrm>
          <a:off x="5181600" y="1447800"/>
          <a:ext cx="1905000" cy="1285875"/>
        </p:xfrm>
        <a:graphic>
          <a:graphicData uri="http://schemas.openxmlformats.org/presentationml/2006/ole">
            <mc:AlternateContent xmlns:mc="http://schemas.openxmlformats.org/markup-compatibility/2006">
              <mc:Choice xmlns:v="urn:schemas-microsoft-com:vml" Requires="v">
                <p:oleObj spid="_x0000_s83238" name="Photo Editor Photo" r:id="rId4" imgW="1905266" imgH="1286055" progId="">
                  <p:embed/>
                </p:oleObj>
              </mc:Choice>
              <mc:Fallback>
                <p:oleObj name="Photo Editor Photo" r:id="rId4" imgW="1905266" imgH="1286055"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l="8000" b="18069"/>
                      <a:stretch>
                        <a:fillRect/>
                      </a:stretch>
                    </p:blipFill>
                    <p:spPr bwMode="auto">
                      <a:xfrm>
                        <a:off x="5181600" y="1447800"/>
                        <a:ext cx="19050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2" name="Rectangle 6"/>
          <p:cNvSpPr>
            <a:spLocks noChangeArrowheads="1"/>
          </p:cNvSpPr>
          <p:nvPr/>
        </p:nvSpPr>
        <p:spPr bwMode="auto">
          <a:xfrm>
            <a:off x="914400" y="3048000"/>
            <a:ext cx="7467600" cy="2828925"/>
          </a:xfrm>
          <a:prstGeom prst="rect">
            <a:avLst/>
          </a:prstGeom>
          <a:solidFill>
            <a:srgbClr val="FFFFFF"/>
          </a:solidFill>
          <a:ln w="9525">
            <a:solidFill>
              <a:schemeClr val="tx1"/>
            </a:solidFill>
            <a:miter lim="800000"/>
            <a:headEnd/>
            <a:tailEnd/>
          </a:ln>
          <a:effectLst/>
        </p:spPr>
        <p:txBody>
          <a:bodyPr wrap="none" anchor="ctr">
            <a:prstTxWarp prst="textNoShape">
              <a:avLst/>
            </a:prstTxWarp>
          </a:bodyPr>
          <a:lstStyle/>
          <a:p>
            <a:endParaRPr lang="en-US"/>
          </a:p>
        </p:txBody>
      </p:sp>
      <p:graphicFrame>
        <p:nvGraphicFramePr>
          <p:cNvPr id="45063" name="Object 7"/>
          <p:cNvGraphicFramePr>
            <a:graphicFrameLocks noChangeAspect="1"/>
          </p:cNvGraphicFramePr>
          <p:nvPr/>
        </p:nvGraphicFramePr>
        <p:xfrm>
          <a:off x="1371600" y="3200400"/>
          <a:ext cx="3048000" cy="1452563"/>
        </p:xfrm>
        <a:graphic>
          <a:graphicData uri="http://schemas.openxmlformats.org/presentationml/2006/ole">
            <mc:AlternateContent xmlns:mc="http://schemas.openxmlformats.org/markup-compatibility/2006">
              <mc:Choice xmlns:v="urn:schemas-microsoft-com:vml" Requires="v">
                <p:oleObj spid="_x0000_s83239" name="Photo Editor Photo" r:id="rId6" imgW="1666667" imgH="838095" progId="">
                  <p:embed/>
                </p:oleObj>
              </mc:Choice>
              <mc:Fallback>
                <p:oleObj name="Photo Editor Photo" r:id="rId6" imgW="1666667" imgH="838095"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b="5182"/>
                      <a:stretch>
                        <a:fillRect/>
                      </a:stretch>
                    </p:blipFill>
                    <p:spPr bwMode="auto">
                      <a:xfrm>
                        <a:off x="1371600" y="3200400"/>
                        <a:ext cx="3048000" cy="145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5064" name="Object 8"/>
          <p:cNvGraphicFramePr>
            <a:graphicFrameLocks noChangeAspect="1"/>
          </p:cNvGraphicFramePr>
          <p:nvPr/>
        </p:nvGraphicFramePr>
        <p:xfrm>
          <a:off x="4876800" y="3124200"/>
          <a:ext cx="3124200" cy="1752600"/>
        </p:xfrm>
        <a:graphic>
          <a:graphicData uri="http://schemas.openxmlformats.org/presentationml/2006/ole">
            <mc:AlternateContent xmlns:mc="http://schemas.openxmlformats.org/markup-compatibility/2006">
              <mc:Choice xmlns:v="urn:schemas-microsoft-com:vml" Requires="v">
                <p:oleObj spid="_x0000_s83240" name="Photo Editor Photo" r:id="rId8" imgW="1724266" imgH="1019048" progId="">
                  <p:embed/>
                </p:oleObj>
              </mc:Choice>
              <mc:Fallback>
                <p:oleObj name="Photo Editor Photo" r:id="rId8" imgW="1724266" imgH="1019048"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r="6818" b="11539"/>
                      <a:stretch>
                        <a:fillRect/>
                      </a:stretch>
                    </p:blipFill>
                    <p:spPr bwMode="auto">
                      <a:xfrm>
                        <a:off x="4876800" y="3124200"/>
                        <a:ext cx="31242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065" name="Rectangle 9"/>
          <p:cNvSpPr>
            <a:spLocks noChangeArrowheads="1"/>
          </p:cNvSpPr>
          <p:nvPr/>
        </p:nvSpPr>
        <p:spPr bwMode="auto">
          <a:xfrm>
            <a:off x="1295400" y="4800600"/>
            <a:ext cx="2997200" cy="823913"/>
          </a:xfrm>
          <a:prstGeom prst="rect">
            <a:avLst/>
          </a:prstGeom>
          <a:noFill/>
          <a:ln w="9525">
            <a:noFill/>
            <a:miter lim="800000"/>
            <a:headEnd/>
            <a:tailEnd/>
          </a:ln>
          <a:effectLst/>
        </p:spPr>
        <p:txBody>
          <a:bodyPr lIns="0" tIns="0" rIns="0" bIns="0">
            <a:prstTxWarp prst="textNoShape">
              <a:avLst/>
            </a:prstTxWarp>
            <a:spAutoFit/>
          </a:bodyPr>
          <a:lstStyle/>
          <a:p>
            <a:pPr algn="l" eaLnBrk="0" hangingPunct="0"/>
            <a:r>
              <a:rPr lang="en-US" sz="1800" b="0">
                <a:solidFill>
                  <a:srgbClr val="663300"/>
                </a:solidFill>
                <a:effectLst>
                  <a:outerShdw blurRad="38100" dist="38100" dir="2700000" algn="tl">
                    <a:srgbClr val="DDDDDD"/>
                  </a:outerShdw>
                </a:effectLst>
                <a:latin typeface="Times New Roman" pitchFamily="28" charset="0"/>
                <a:ea typeface="Times New Roman" pitchFamily="28" charset="0"/>
                <a:cs typeface="Times New Roman" pitchFamily="28" charset="0"/>
              </a:rPr>
              <a:t>Use pointed tweezers to grasp the tick by the head; do not squeeze its body! </a:t>
            </a:r>
            <a:endParaRPr lang="en-US" sz="1800" b="0">
              <a:solidFill>
                <a:srgbClr val="663300"/>
              </a:solidFill>
              <a:effectLst>
                <a:outerShdw blurRad="38100" dist="38100" dir="2700000" algn="tl">
                  <a:srgbClr val="DDDDDD"/>
                </a:outerShdw>
              </a:effectLst>
              <a:latin typeface="Times New Roman" pitchFamily="28" charset="0"/>
            </a:endParaRPr>
          </a:p>
        </p:txBody>
      </p:sp>
      <p:sp>
        <p:nvSpPr>
          <p:cNvPr id="45066" name="Rectangle 10"/>
          <p:cNvSpPr>
            <a:spLocks noChangeArrowheads="1"/>
          </p:cNvSpPr>
          <p:nvPr/>
        </p:nvSpPr>
        <p:spPr bwMode="auto">
          <a:xfrm>
            <a:off x="5029200" y="4953000"/>
            <a:ext cx="2989263" cy="823913"/>
          </a:xfrm>
          <a:prstGeom prst="rect">
            <a:avLst/>
          </a:prstGeom>
          <a:noFill/>
          <a:ln w="9525">
            <a:noFill/>
            <a:miter lim="800000"/>
            <a:headEnd/>
            <a:tailEnd/>
          </a:ln>
          <a:effectLst/>
        </p:spPr>
        <p:txBody>
          <a:bodyPr lIns="0" tIns="0" rIns="0" bIns="0">
            <a:prstTxWarp prst="textNoShape">
              <a:avLst/>
            </a:prstTxWarp>
            <a:spAutoFit/>
          </a:bodyPr>
          <a:lstStyle/>
          <a:p>
            <a:pPr algn="l" eaLnBrk="0" hangingPunct="0"/>
            <a:r>
              <a:rPr lang="en-US" sz="1800" b="0">
                <a:solidFill>
                  <a:srgbClr val="663300"/>
                </a:solidFill>
                <a:effectLst>
                  <a:outerShdw blurRad="38100" dist="38100" dir="2700000" algn="tl">
                    <a:srgbClr val="DDDDDD"/>
                  </a:outerShdw>
                </a:effectLst>
                <a:latin typeface="Times New Roman" pitchFamily="28" charset="0"/>
                <a:ea typeface="Times New Roman" pitchFamily="28" charset="0"/>
                <a:cs typeface="Times New Roman" pitchFamily="28" charset="0"/>
              </a:rPr>
              <a:t>Pull slowly and steadily until the tick releases; do not jerk or twist the tick.  </a:t>
            </a:r>
            <a:endParaRPr lang="en-US" sz="1800" b="0">
              <a:solidFill>
                <a:srgbClr val="663300"/>
              </a:solidFill>
              <a:effectLst>
                <a:outerShdw blurRad="38100" dist="38100" dir="2700000" algn="tl">
                  <a:srgbClr val="DDDDDD"/>
                </a:outerShdw>
              </a:effectLst>
              <a:latin typeface="Times New Roman" pitchFamily="28" charset="0"/>
            </a:endParaRPr>
          </a:p>
        </p:txBody>
      </p:sp>
      <p:sp>
        <p:nvSpPr>
          <p:cNvPr id="45067" name="Rectangle 11"/>
          <p:cNvSpPr>
            <a:spLocks noGrp="1" noChangeArrowheads="1"/>
          </p:cNvSpPr>
          <p:nvPr>
            <p:ph type="title"/>
          </p:nvPr>
        </p:nvSpPr>
        <p:spPr/>
        <p:txBody>
          <a:bodyPr/>
          <a:lstStyle/>
          <a:p>
            <a:r>
              <a:rPr lang="en-US" sz="4000" dirty="0" smtClean="0">
                <a:solidFill>
                  <a:srgbClr val="FFFFFF"/>
                </a:solidFill>
              </a:rPr>
              <a:t>Remove </a:t>
            </a:r>
            <a:r>
              <a:rPr lang="en-US" sz="4000" dirty="0">
                <a:solidFill>
                  <a:srgbClr val="FFFFFF"/>
                </a:solidFill>
              </a:rPr>
              <a:t>ticks </a:t>
            </a:r>
            <a:r>
              <a:rPr lang="en-US" sz="4000" dirty="0" smtClean="0">
                <a:solidFill>
                  <a:srgbClr val="FFFFFF"/>
                </a:solidFill>
              </a:rPr>
              <a:t>promptly and properly</a:t>
            </a:r>
            <a:endParaRPr lang="en-US" sz="4000" dirty="0">
              <a:solidFill>
                <a:srgbClr val="FFFFFF"/>
              </a:solidFill>
            </a:endParaRPr>
          </a:p>
        </p:txBody>
      </p:sp>
      <p:sp>
        <p:nvSpPr>
          <p:cNvPr id="2" name="TextBox 1"/>
          <p:cNvSpPr txBox="1"/>
          <p:nvPr/>
        </p:nvSpPr>
        <p:spPr>
          <a:xfrm>
            <a:off x="478333" y="1682540"/>
            <a:ext cx="184666" cy="369332"/>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Tick </a:t>
            </a:r>
            <a:r>
              <a:rPr lang="en-US" dirty="0" smtClean="0"/>
              <a:t>Removal</a:t>
            </a:r>
            <a:endParaRPr lang="en-US" dirty="0"/>
          </a:p>
        </p:txBody>
      </p:sp>
      <p:pic>
        <p:nvPicPr>
          <p:cNvPr id="4" name="Content Placeholder 3" descr="Tick removal.jpg"/>
          <p:cNvPicPr>
            <a:picLocks noGrp="1" noChangeAspect="1"/>
          </p:cNvPicPr>
          <p:nvPr>
            <p:ph idx="1"/>
          </p:nvPr>
        </p:nvPicPr>
        <p:blipFill>
          <a:blip r:embed="rId2">
            <a:extLst>
              <a:ext uri="{28A0092B-C50C-407E-A947-70E740481C1C}">
                <a14:useLocalDpi xmlns:a14="http://schemas.microsoft.com/office/drawing/2010/main" val="0"/>
              </a:ext>
            </a:extLst>
          </a:blip>
          <a:srcRect t="9566" b="9566"/>
          <a:stretch>
            <a:fillRect/>
          </a:stretch>
        </p:blipFill>
        <p:spPr/>
      </p:pic>
    </p:spTree>
    <p:extLst>
      <p:ext uri="{BB962C8B-B14F-4D97-AF65-F5344CB8AC3E}">
        <p14:creationId xmlns:p14="http://schemas.microsoft.com/office/powerpoint/2010/main" val="5362139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73195"/>
            <a:ext cx="8229600" cy="923702"/>
          </a:xfrm>
        </p:spPr>
        <p:txBody>
          <a:bodyPr>
            <a:normAutofit fontScale="90000"/>
          </a:bodyPr>
          <a:lstStyle/>
          <a:p>
            <a:pPr algn="l"/>
            <a:r>
              <a:rPr lang="en-US" sz="3100" b="1" i="1" dirty="0"/>
              <a:t>Evaluation of Three </a:t>
            </a:r>
            <a:r>
              <a:rPr lang="en-US" sz="3100" b="1" i="1" dirty="0" smtClean="0"/>
              <a:t>Commercial </a:t>
            </a:r>
            <a:r>
              <a:rPr lang="en-US" sz="3100" b="1" i="1" dirty="0"/>
              <a:t>Tick Removal Tools</a:t>
            </a:r>
            <a:r>
              <a:rPr lang="en-US" sz="3100" dirty="0"/>
              <a:t/>
            </a:r>
            <a:br>
              <a:rPr lang="en-US" sz="3100" dirty="0"/>
            </a:br>
            <a:r>
              <a:rPr lang="en-US" sz="2700" dirty="0"/>
              <a:t>Richard L. Stewart </a:t>
            </a:r>
            <a:r>
              <a:rPr lang="en-US" sz="2700" dirty="0" err="1"/>
              <a:t>Jr</a:t>
            </a:r>
            <a:r>
              <a:rPr lang="en-US" sz="2700" dirty="0"/>
              <a:t>, Willy </a:t>
            </a:r>
            <a:r>
              <a:rPr lang="en-US" sz="2700" dirty="0" err="1"/>
              <a:t>Burgdorfer</a:t>
            </a:r>
            <a:r>
              <a:rPr lang="en-US" sz="2700" dirty="0"/>
              <a:t> and Glen </a:t>
            </a:r>
            <a:r>
              <a:rPr lang="en-US" sz="2700" dirty="0" err="1" smtClean="0"/>
              <a:t>R.Needham</a:t>
            </a:r>
            <a:r>
              <a:rPr lang="en-US" sz="2700" dirty="0" smtClean="0"/>
              <a:t/>
            </a:r>
            <a:br>
              <a:rPr lang="en-US" sz="2700" dirty="0" smtClean="0"/>
            </a:br>
            <a:r>
              <a:rPr lang="en-US" sz="2700" i="1" dirty="0"/>
              <a:t>Wilderness and Environmental Medicine</a:t>
            </a:r>
            <a:r>
              <a:rPr lang="en-US" sz="2700" dirty="0"/>
              <a:t>, </a:t>
            </a:r>
            <a:r>
              <a:rPr lang="en-US" sz="2700" b="1" dirty="0"/>
              <a:t>9</a:t>
            </a:r>
            <a:r>
              <a:rPr lang="en-US" sz="2700" dirty="0"/>
              <a:t>, 137-142 (1998</a:t>
            </a:r>
            <a:r>
              <a:rPr lang="en-US" sz="2700" dirty="0" smtClean="0"/>
              <a:t>)</a:t>
            </a:r>
            <a:endParaRPr lang="en-US" dirty="0"/>
          </a:p>
        </p:txBody>
      </p:sp>
      <p:pic>
        <p:nvPicPr>
          <p:cNvPr id="7" name="Picture 6" descr="Tick-nip.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829" y="1600201"/>
            <a:ext cx="3308335" cy="1869209"/>
          </a:xfrm>
          <a:prstGeom prst="rect">
            <a:avLst/>
          </a:prstGeom>
        </p:spPr>
      </p:pic>
      <p:pic>
        <p:nvPicPr>
          <p:cNvPr id="11" name="Content Placeholder 10" descr="Protick.gif"/>
          <p:cNvPicPr>
            <a:picLocks noGrp="1" noChangeAspect="1"/>
          </p:cNvPicPr>
          <p:nvPr>
            <p:ph idx="1"/>
          </p:nvPr>
        </p:nvPicPr>
        <p:blipFill>
          <a:blip r:embed="rId3">
            <a:extLst>
              <a:ext uri="{28A0092B-C50C-407E-A947-70E740481C1C}">
                <a14:useLocalDpi xmlns:a14="http://schemas.microsoft.com/office/drawing/2010/main" val="0"/>
              </a:ext>
            </a:extLst>
          </a:blip>
          <a:srcRect t="18393" b="18393"/>
          <a:stretch>
            <a:fillRect/>
          </a:stretch>
        </p:blipFill>
        <p:spPr>
          <a:xfrm>
            <a:off x="457201" y="1600202"/>
            <a:ext cx="3487081" cy="1917760"/>
          </a:xfrm>
        </p:spPr>
      </p:pic>
      <p:pic>
        <p:nvPicPr>
          <p:cNvPr id="12" name="Picture 11" descr="sp62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6118" y="3678437"/>
            <a:ext cx="2924175" cy="2457450"/>
          </a:xfrm>
          <a:prstGeom prst="rect">
            <a:avLst/>
          </a:prstGeom>
        </p:spPr>
      </p:pic>
    </p:spTree>
    <p:extLst>
      <p:ext uri="{BB962C8B-B14F-4D97-AF65-F5344CB8AC3E}">
        <p14:creationId xmlns:p14="http://schemas.microsoft.com/office/powerpoint/2010/main" val="23647234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0705"/>
          </a:xfrm>
        </p:spPr>
        <p:txBody>
          <a:bodyPr/>
          <a:lstStyle/>
          <a:p>
            <a:r>
              <a:rPr lang="en-US" dirty="0" smtClean="0"/>
              <a:t>Some points about tick removal</a:t>
            </a:r>
            <a:endParaRPr lang="en-US" dirty="0"/>
          </a:p>
        </p:txBody>
      </p:sp>
      <p:sp>
        <p:nvSpPr>
          <p:cNvPr id="3" name="Content Placeholder 2"/>
          <p:cNvSpPr>
            <a:spLocks noGrp="1"/>
          </p:cNvSpPr>
          <p:nvPr>
            <p:ph idx="1"/>
          </p:nvPr>
        </p:nvSpPr>
        <p:spPr>
          <a:xfrm>
            <a:off x="457200" y="1132632"/>
            <a:ext cx="8229600" cy="5312618"/>
          </a:xfrm>
        </p:spPr>
        <p:txBody>
          <a:bodyPr/>
          <a:lstStyle/>
          <a:p>
            <a:r>
              <a:rPr lang="en-US" sz="2800" dirty="0" smtClean="0"/>
              <a:t>Grip tick as close to skin as possible</a:t>
            </a:r>
          </a:p>
          <a:p>
            <a:r>
              <a:rPr lang="en-US" sz="2800" dirty="0" smtClean="0"/>
              <a:t>Pull gently but consistently for ~2 minutes</a:t>
            </a:r>
            <a:endParaRPr lang="en-US" sz="2800" dirty="0" smtClean="0"/>
          </a:p>
          <a:p>
            <a:pPr lvl="1"/>
            <a:r>
              <a:rPr lang="en-US" sz="2400" dirty="0" smtClean="0"/>
              <a:t>K4JEC</a:t>
            </a:r>
            <a:r>
              <a:rPr lang="en-US" sz="2400" dirty="0" smtClean="0"/>
              <a:t>: “Gently convince the tick that it will either let go or will lose its head</a:t>
            </a:r>
            <a:r>
              <a:rPr lang="en-US" sz="2400" dirty="0" smtClean="0"/>
              <a:t>”</a:t>
            </a:r>
          </a:p>
          <a:p>
            <a:pPr lvl="1"/>
            <a:r>
              <a:rPr lang="en-US" sz="2400" dirty="0" smtClean="0"/>
              <a:t>If head does come off, just leave in place</a:t>
            </a:r>
            <a:endParaRPr lang="en-US" sz="2400" dirty="0" smtClean="0"/>
          </a:p>
          <a:p>
            <a:r>
              <a:rPr lang="en-US" sz="2800" b="1" dirty="0" smtClean="0"/>
              <a:t>Do </a:t>
            </a:r>
            <a:r>
              <a:rPr lang="en-US" sz="2800" b="1" dirty="0" smtClean="0"/>
              <a:t>not!!</a:t>
            </a:r>
          </a:p>
          <a:p>
            <a:pPr lvl="1"/>
            <a:r>
              <a:rPr lang="en-US" sz="2400" dirty="0" smtClean="0"/>
              <a:t>Apply </a:t>
            </a:r>
            <a:r>
              <a:rPr lang="en-US" sz="2400" dirty="0" smtClean="0"/>
              <a:t>petroleum jelly</a:t>
            </a:r>
            <a:endParaRPr lang="en-US" sz="2400" dirty="0" smtClean="0"/>
          </a:p>
          <a:p>
            <a:pPr lvl="1"/>
            <a:r>
              <a:rPr lang="en-US" sz="2400" dirty="0"/>
              <a:t>A</a:t>
            </a:r>
            <a:r>
              <a:rPr lang="en-US" sz="2400" dirty="0" smtClean="0"/>
              <a:t>pply lighter fluid or ether</a:t>
            </a:r>
            <a:endParaRPr lang="en-US" sz="2400" dirty="0" smtClean="0"/>
          </a:p>
          <a:p>
            <a:pPr lvl="1"/>
            <a:r>
              <a:rPr lang="en-US" sz="2400" dirty="0"/>
              <a:t>A</a:t>
            </a:r>
            <a:r>
              <a:rPr lang="en-US" sz="2400" dirty="0" smtClean="0"/>
              <a:t>pply </a:t>
            </a:r>
            <a:r>
              <a:rPr lang="en-US" sz="2400" dirty="0" smtClean="0"/>
              <a:t>a lighted cigarette or the </a:t>
            </a:r>
            <a:r>
              <a:rPr lang="en-US" sz="2400" dirty="0" smtClean="0"/>
              <a:t>antenna tip </a:t>
            </a:r>
            <a:r>
              <a:rPr lang="en-US" sz="2400" dirty="0" smtClean="0"/>
              <a:t>of a keyed-down HT</a:t>
            </a:r>
          </a:p>
          <a:p>
            <a:pPr lvl="2"/>
            <a:r>
              <a:rPr lang="en-US" sz="2000" dirty="0" smtClean="0"/>
              <a:t>Definitely do not apply </a:t>
            </a:r>
            <a:r>
              <a:rPr lang="en-US" sz="2000" dirty="0" smtClean="0"/>
              <a:t>lighter </a:t>
            </a:r>
            <a:r>
              <a:rPr lang="en-US" sz="2000" dirty="0" smtClean="0"/>
              <a:t>fluid </a:t>
            </a:r>
            <a:r>
              <a:rPr lang="en-US" sz="2000" dirty="0" smtClean="0"/>
              <a:t>or </a:t>
            </a:r>
            <a:r>
              <a:rPr lang="en-US" sz="2000" dirty="0" smtClean="0"/>
              <a:t>ether and </a:t>
            </a:r>
            <a:r>
              <a:rPr lang="en-US" sz="2000" dirty="0" smtClean="0"/>
              <a:t>then apply a lighted cigarette</a:t>
            </a:r>
          </a:p>
          <a:p>
            <a:r>
              <a:rPr lang="en-US" sz="2800" dirty="0" smtClean="0"/>
              <a:t>Do not squeeze the tick</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660400"/>
            <a:ext cx="7772400" cy="1470025"/>
          </a:xfrm>
        </p:spPr>
        <p:txBody>
          <a:bodyPr/>
          <a:lstStyle/>
          <a:p>
            <a:r>
              <a:rPr lang="en-US" dirty="0" smtClean="0"/>
              <a:t>Not so easy: “Tight as a tick”</a:t>
            </a:r>
            <a:br>
              <a:rPr lang="en-US" dirty="0" smtClean="0"/>
            </a:br>
            <a:endParaRPr lang="en-US" dirty="0"/>
          </a:p>
        </p:txBody>
      </p:sp>
      <p:sp>
        <p:nvSpPr>
          <p:cNvPr id="6" name="Subtitle 5"/>
          <p:cNvSpPr>
            <a:spLocks noGrp="1"/>
          </p:cNvSpPr>
          <p:nvPr>
            <p:ph type="subTitle" idx="1"/>
          </p:nvPr>
        </p:nvSpPr>
        <p:spPr>
          <a:xfrm>
            <a:off x="1371600" y="2130425"/>
            <a:ext cx="6400800" cy="2971800"/>
          </a:xfrm>
        </p:spPr>
        <p:txBody>
          <a:bodyPr/>
          <a:lstStyle/>
          <a:p>
            <a:pPr algn="l"/>
            <a:r>
              <a:rPr lang="en-US" dirty="0" smtClean="0"/>
              <a:t>“Extremely close with one’s money.  If you have every tried to separate a tick from an animal or some person’s skin, you know what ‘</a:t>
            </a:r>
            <a:r>
              <a:rPr lang="en-US" smtClean="0"/>
              <a:t>tight’ is</a:t>
            </a:r>
            <a:r>
              <a:rPr lang="en-US" dirty="0" smtClean="0"/>
              <a:t>.”</a:t>
            </a:r>
          </a:p>
          <a:p>
            <a:pPr algn="l"/>
            <a:endParaRPr lang="en-US" dirty="0" smtClean="0"/>
          </a:p>
          <a:p>
            <a:pPr algn="l"/>
            <a:r>
              <a:rPr lang="en-US" sz="2000" dirty="0" smtClean="0"/>
              <a:t>J. Rogers: </a:t>
            </a:r>
            <a:r>
              <a:rPr lang="en-US" sz="2000" i="1" dirty="0" smtClean="0"/>
              <a:t>The Dictionary of </a:t>
            </a:r>
            <a:r>
              <a:rPr lang="en-US" sz="2000" i="1" dirty="0" err="1" smtClean="0"/>
              <a:t>Cliches</a:t>
            </a:r>
            <a:r>
              <a:rPr lang="en-US" sz="2000" i="1" dirty="0" smtClean="0"/>
              <a:t>, </a:t>
            </a:r>
            <a:r>
              <a:rPr lang="en-US" sz="2000" dirty="0" smtClean="0"/>
              <a:t>New York, Random House, Inc, 1985</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final advice</a:t>
            </a:r>
            <a:endParaRPr lang="en-US" dirty="0"/>
          </a:p>
        </p:txBody>
      </p:sp>
      <p:sp>
        <p:nvSpPr>
          <p:cNvPr id="3" name="Content Placeholder 2"/>
          <p:cNvSpPr>
            <a:spLocks noGrp="1"/>
          </p:cNvSpPr>
          <p:nvPr>
            <p:ph idx="1"/>
          </p:nvPr>
        </p:nvSpPr>
        <p:spPr/>
        <p:txBody>
          <a:bodyPr/>
          <a:lstStyle/>
          <a:p>
            <a:r>
              <a:rPr lang="en-US" dirty="0"/>
              <a:t>Don’t confuse ticks with chiggers, which are larval mites and although annoying, do not spread </a:t>
            </a:r>
            <a:r>
              <a:rPr lang="en-US" dirty="0" smtClean="0"/>
              <a:t>disease</a:t>
            </a:r>
          </a:p>
          <a:p>
            <a:r>
              <a:rPr lang="en-US" dirty="0" smtClean="0"/>
              <a:t>Doxycycline is a photosensitizer</a:t>
            </a:r>
          </a:p>
          <a:p>
            <a:r>
              <a:rPr lang="en-US" b="1" i="1" dirty="0" smtClean="0"/>
              <a:t>Take </a:t>
            </a:r>
            <a:r>
              <a:rPr lang="en-US" b="1" i="1" dirty="0"/>
              <a:t>seriously a fever in Virginia in the summertime even without a rash or history of tick bite</a:t>
            </a:r>
            <a:r>
              <a:rPr lang="en-US" b="1" dirty="0"/>
              <a:t>! </a:t>
            </a:r>
            <a:endParaRPr lang="en-US" dirty="0"/>
          </a:p>
        </p:txBody>
      </p:sp>
    </p:spTree>
    <p:extLst>
      <p:ext uri="{BB962C8B-B14F-4D97-AF65-F5344CB8AC3E}">
        <p14:creationId xmlns:p14="http://schemas.microsoft.com/office/powerpoint/2010/main" val="300360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29758"/>
            <a:ext cx="7772400" cy="1470025"/>
          </a:xfrm>
        </p:spPr>
        <p:txBody>
          <a:bodyPr/>
          <a:lstStyle/>
          <a:p>
            <a:r>
              <a:rPr lang="en-US" dirty="0" smtClean="0"/>
              <a:t>I will only discuss prevention</a:t>
            </a:r>
            <a:br>
              <a:rPr lang="en-US" dirty="0" smtClean="0"/>
            </a:br>
            <a:r>
              <a:rPr lang="en-US" dirty="0" smtClean="0"/>
              <a:t>Almost everything is in the handout</a:t>
            </a:r>
            <a:endParaRPr lang="en-US" dirty="0"/>
          </a:p>
        </p:txBody>
      </p:sp>
      <p:sp>
        <p:nvSpPr>
          <p:cNvPr id="5" name="Subtitle 4"/>
          <p:cNvSpPr>
            <a:spLocks noGrp="1"/>
          </p:cNvSpPr>
          <p:nvPr>
            <p:ph type="subTitle" idx="1"/>
          </p:nvPr>
        </p:nvSpPr>
        <p:spPr/>
        <p:txBody>
          <a:bodyPr/>
          <a:lstStyle/>
          <a:p>
            <a:r>
              <a:rPr lang="en-US" dirty="0"/>
              <a:t>I</a:t>
            </a:r>
            <a:r>
              <a:rPr lang="en-US" dirty="0" smtClean="0"/>
              <a:t> am happy to discuss other aspects of these diseases over a beer (you buy)</a:t>
            </a:r>
            <a:endParaRPr lang="en-US" dirty="0"/>
          </a:p>
        </p:txBody>
      </p:sp>
    </p:spTree>
    <p:extLst>
      <p:ext uri="{BB962C8B-B14F-4D97-AF65-F5344CB8AC3E}">
        <p14:creationId xmlns:p14="http://schemas.microsoft.com/office/powerpoint/2010/main" val="4764590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Why some hams have trouble with </a:t>
            </a:r>
            <a:r>
              <a:rPr lang="en-US" sz="3600" dirty="0" smtClean="0"/>
              <a:t>ticks: Very little problem with well-mown grass</a:t>
            </a:r>
            <a:r>
              <a:rPr lang="en-US" sz="3600" dirty="0" smtClean="0"/>
              <a:t/>
            </a:r>
            <a:br>
              <a:rPr lang="en-US" sz="3600" dirty="0" smtClean="0"/>
            </a:br>
            <a:r>
              <a:rPr lang="en-US" sz="1600" dirty="0" smtClean="0"/>
              <a:t>Courtesy K4JEC</a:t>
            </a:r>
            <a:endParaRPr lang="en-US" sz="2400" dirty="0"/>
          </a:p>
        </p:txBody>
      </p:sp>
      <p:pic>
        <p:nvPicPr>
          <p:cNvPr id="4" name="Content Placeholder 3" descr="The Beginning.jpg"/>
          <p:cNvPicPr>
            <a:picLocks noGrp="1" noChangeAspect="1"/>
          </p:cNvPicPr>
          <p:nvPr>
            <p:ph idx="1"/>
          </p:nvPr>
        </p:nvPicPr>
        <p:blipFill>
          <a:blip r:embed="rId2">
            <a:extLst>
              <a:ext uri="{28A0092B-C50C-407E-A947-70E740481C1C}">
                <a14:useLocalDpi xmlns:a14="http://schemas.microsoft.com/office/drawing/2010/main" val="0"/>
              </a:ext>
            </a:extLst>
          </a:blip>
          <a:srcRect t="8640" b="8640"/>
          <a:stretch>
            <a:fillRect/>
          </a:stretch>
        </p:blipFill>
        <p:spPr/>
      </p:pic>
    </p:spTree>
    <p:extLst>
      <p:ext uri="{BB962C8B-B14F-4D97-AF65-F5344CB8AC3E}">
        <p14:creationId xmlns:p14="http://schemas.microsoft.com/office/powerpoint/2010/main" val="60444770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Tick City: Marshall Manor</a:t>
            </a:r>
            <a:r>
              <a:rPr lang="en-US" dirty="0"/>
              <a:t> </a:t>
            </a:r>
            <a:r>
              <a:rPr lang="en-US" dirty="0" smtClean="0"/>
              <a:t>2013</a:t>
            </a:r>
            <a:br>
              <a:rPr lang="en-US" dirty="0" smtClean="0"/>
            </a:br>
            <a:r>
              <a:rPr lang="en-US" sz="3100" smtClean="0"/>
              <a:t>Courtesy AK4OL</a:t>
            </a:r>
            <a:endParaRPr lang="en-US" sz="3100" dirty="0"/>
          </a:p>
        </p:txBody>
      </p:sp>
      <p:pic>
        <p:nvPicPr>
          <p:cNvPr id="4" name="Content Placeholder 3" descr="IMG_1889.JPG"/>
          <p:cNvPicPr>
            <a:picLocks noGrp="1" noChangeAspect="1"/>
          </p:cNvPicPr>
          <p:nvPr>
            <p:ph idx="1"/>
          </p:nvPr>
        </p:nvPicPr>
        <p:blipFill rotWithShape="1">
          <a:blip r:embed="rId2">
            <a:extLst>
              <a:ext uri="{28A0092B-C50C-407E-A947-70E740481C1C}">
                <a14:useLocalDpi xmlns:a14="http://schemas.microsoft.com/office/drawing/2010/main" val="0"/>
              </a:ext>
            </a:extLst>
          </a:blip>
          <a:srcRect t="-9668" b="23715"/>
          <a:stretch/>
        </p:blipFill>
        <p:spPr>
          <a:xfrm>
            <a:off x="457200" y="820946"/>
            <a:ext cx="8229600" cy="5305217"/>
          </a:xfrm>
        </p:spPr>
      </p:pic>
    </p:spTree>
    <p:extLst>
      <p:ext uri="{BB962C8B-B14F-4D97-AF65-F5344CB8AC3E}">
        <p14:creationId xmlns:p14="http://schemas.microsoft.com/office/powerpoint/2010/main" val="17579908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7783" y="274638"/>
            <a:ext cx="8229600" cy="730779"/>
          </a:xfrm>
        </p:spPr>
        <p:txBody>
          <a:bodyPr/>
          <a:lstStyle/>
          <a:p>
            <a:r>
              <a:rPr lang="en-US" dirty="0" smtClean="0">
                <a:ea typeface="ＭＳ Ｐゴシック" pitchFamily="-106" charset="-128"/>
                <a:cs typeface="ＭＳ Ｐゴシック" pitchFamily="-106" charset="-128"/>
              </a:rPr>
              <a:t>Five messages</a:t>
            </a:r>
            <a:endParaRPr lang="en-US" dirty="0" smtClean="0">
              <a:ea typeface="ＭＳ Ｐゴシック" pitchFamily="-106" charset="-128"/>
              <a:cs typeface="ＭＳ Ｐゴシック" pitchFamily="-106" charset="-128"/>
            </a:endParaRPr>
          </a:p>
        </p:txBody>
      </p:sp>
      <p:sp>
        <p:nvSpPr>
          <p:cNvPr id="16387" name="Content Placeholder 2"/>
          <p:cNvSpPr>
            <a:spLocks noGrp="1"/>
          </p:cNvSpPr>
          <p:nvPr>
            <p:ph idx="1"/>
          </p:nvPr>
        </p:nvSpPr>
        <p:spPr>
          <a:xfrm>
            <a:off x="823385" y="1417638"/>
            <a:ext cx="7981948" cy="4525963"/>
          </a:xfrm>
        </p:spPr>
        <p:txBody>
          <a:bodyPr/>
          <a:lstStyle/>
          <a:p>
            <a:r>
              <a:rPr lang="en-US" sz="4000" dirty="0" smtClean="0">
                <a:ea typeface="ＭＳ Ｐゴシック" pitchFamily="-106" charset="-128"/>
                <a:cs typeface="ＭＳ Ｐゴシック" pitchFamily="-106" charset="-128"/>
              </a:rPr>
              <a:t>Avoid </a:t>
            </a:r>
            <a:r>
              <a:rPr lang="en-US" sz="4000" dirty="0" smtClean="0">
                <a:ea typeface="ＭＳ Ｐゴシック" pitchFamily="-106" charset="-128"/>
                <a:cs typeface="ＭＳ Ｐゴシック" pitchFamily="-106" charset="-128"/>
              </a:rPr>
              <a:t>ticks and mosquitoes</a:t>
            </a:r>
            <a:endParaRPr lang="en-US" sz="4000" dirty="0" smtClean="0">
              <a:ea typeface="ＭＳ Ｐゴシック" pitchFamily="-106" charset="-128"/>
              <a:cs typeface="ＭＳ Ｐゴシック" pitchFamily="-106" charset="-128"/>
            </a:endParaRPr>
          </a:p>
          <a:p>
            <a:r>
              <a:rPr lang="en-US" sz="4000" dirty="0" smtClean="0">
                <a:ea typeface="ＭＳ Ｐゴシック" pitchFamily="-106" charset="-128"/>
                <a:cs typeface="ＭＳ Ｐゴシック" pitchFamily="-106" charset="-128"/>
              </a:rPr>
              <a:t>Do careful tick checks</a:t>
            </a:r>
          </a:p>
          <a:p>
            <a:r>
              <a:rPr lang="en-US" sz="4000" dirty="0" smtClean="0">
                <a:ea typeface="ＭＳ Ｐゴシック" pitchFamily="-106" charset="-128"/>
                <a:cs typeface="ＭＳ Ｐゴシック" pitchFamily="-106" charset="-128"/>
              </a:rPr>
              <a:t>Remove ticks </a:t>
            </a:r>
            <a:r>
              <a:rPr lang="en-US" sz="4000" dirty="0" smtClean="0">
                <a:ea typeface="ＭＳ Ｐゴシック" pitchFamily="-106" charset="-128"/>
                <a:cs typeface="ＭＳ Ｐゴシック" pitchFamily="-106" charset="-128"/>
              </a:rPr>
              <a:t>carefully</a:t>
            </a:r>
          </a:p>
          <a:p>
            <a:r>
              <a:rPr lang="en-US" sz="4000" dirty="0" smtClean="0">
                <a:ea typeface="ＭＳ Ｐゴシック" pitchFamily="-106" charset="-128"/>
                <a:cs typeface="ＭＳ Ｐゴシック" pitchFamily="-106" charset="-128"/>
              </a:rPr>
              <a:t>Follow bite site for several days</a:t>
            </a:r>
            <a:endParaRPr lang="en-US" sz="4000" dirty="0" smtClean="0">
              <a:ea typeface="ＭＳ Ｐゴシック" pitchFamily="-106" charset="-128"/>
              <a:cs typeface="ＭＳ Ｐゴシック" pitchFamily="-106" charset="-128"/>
            </a:endParaRPr>
          </a:p>
          <a:p>
            <a:r>
              <a:rPr lang="en-US" sz="4000" dirty="0" smtClean="0">
                <a:ea typeface="ＭＳ Ｐゴシック" pitchFamily="-106" charset="-128"/>
                <a:cs typeface="ＭＳ Ｐゴシック" pitchFamily="-106" charset="-128"/>
              </a:rPr>
              <a:t>Remain alert for fevers with or without rashes after exposure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981200"/>
            <a:ext cx="8229600" cy="2852738"/>
            <a:chOff x="375" y="1150"/>
            <a:chExt cx="5184" cy="1797"/>
          </a:xfrm>
        </p:grpSpPr>
        <p:pic>
          <p:nvPicPr>
            <p:cNvPr id="18435" name="Picture 3"/>
            <p:cNvPicPr>
              <a:picLocks noChangeAspect="1" noChangeArrowheads="1"/>
            </p:cNvPicPr>
            <p:nvPr/>
          </p:nvPicPr>
          <p:blipFill>
            <a:blip r:embed="rId3"/>
            <a:srcRect t="25429" r="-667"/>
            <a:stretch>
              <a:fillRect/>
            </a:stretch>
          </p:blipFill>
          <p:spPr bwMode="auto">
            <a:xfrm>
              <a:off x="375" y="1150"/>
              <a:ext cx="5184" cy="1680"/>
            </a:xfrm>
            <a:prstGeom prst="rect">
              <a:avLst/>
            </a:prstGeom>
            <a:noFill/>
          </p:spPr>
        </p:pic>
        <p:sp>
          <p:nvSpPr>
            <p:cNvPr id="18436" name="Rectangle 4"/>
            <p:cNvSpPr>
              <a:spLocks noChangeArrowheads="1"/>
            </p:cNvSpPr>
            <p:nvPr/>
          </p:nvSpPr>
          <p:spPr bwMode="auto">
            <a:xfrm>
              <a:off x="375" y="2803"/>
              <a:ext cx="5148" cy="144"/>
            </a:xfrm>
            <a:prstGeom prst="rect">
              <a:avLst/>
            </a:prstGeom>
            <a:solidFill>
              <a:srgbClr val="E9B011"/>
            </a:solidFill>
            <a:ln w="9525">
              <a:noFill/>
              <a:miter lim="800000"/>
              <a:headEnd/>
              <a:tailEnd/>
            </a:ln>
            <a:effectLst/>
          </p:spPr>
          <p:txBody>
            <a:bodyPr wrap="none" anchor="ctr">
              <a:prstTxWarp prst="textNoShape">
                <a:avLst/>
              </a:prstTxWarp>
            </a:bodyPr>
            <a:lstStyle/>
            <a:p>
              <a:endParaRPr lang="en-US"/>
            </a:p>
          </p:txBody>
        </p:sp>
        <p:sp>
          <p:nvSpPr>
            <p:cNvPr id="18437" name="Text Box 5"/>
            <p:cNvSpPr txBox="1">
              <a:spLocks noChangeArrowheads="1"/>
            </p:cNvSpPr>
            <p:nvPr/>
          </p:nvSpPr>
          <p:spPr bwMode="auto">
            <a:xfrm>
              <a:off x="902" y="2774"/>
              <a:ext cx="882" cy="154"/>
            </a:xfrm>
            <a:prstGeom prst="rect">
              <a:avLst/>
            </a:prstGeom>
            <a:noFill/>
            <a:ln w="9525">
              <a:noFill/>
              <a:miter lim="800000"/>
              <a:headEnd/>
              <a:tailEnd/>
            </a:ln>
            <a:effectLst/>
          </p:spPr>
          <p:txBody>
            <a:bodyPr wrap="none" lIns="0" tIns="0" rIns="0" bIns="0">
              <a:prstTxWarp prst="textNoShape">
                <a:avLst/>
              </a:prstTxWarp>
              <a:spAutoFit/>
            </a:bodyPr>
            <a:lstStyle/>
            <a:p>
              <a:pPr algn="l"/>
              <a:r>
                <a:rPr lang="en-US" sz="1600">
                  <a:solidFill>
                    <a:schemeClr val="tx1"/>
                  </a:solidFill>
                </a:rPr>
                <a:t>Lone Star Tick</a:t>
              </a:r>
            </a:p>
          </p:txBody>
        </p:sp>
        <p:sp>
          <p:nvSpPr>
            <p:cNvPr id="18438" name="Text Box 6"/>
            <p:cNvSpPr txBox="1">
              <a:spLocks noChangeArrowheads="1"/>
            </p:cNvSpPr>
            <p:nvPr/>
          </p:nvSpPr>
          <p:spPr bwMode="auto">
            <a:xfrm>
              <a:off x="3993" y="2774"/>
              <a:ext cx="1159" cy="154"/>
            </a:xfrm>
            <a:prstGeom prst="rect">
              <a:avLst/>
            </a:prstGeom>
            <a:noFill/>
            <a:ln w="9525">
              <a:noFill/>
              <a:miter lim="800000"/>
              <a:headEnd/>
              <a:tailEnd/>
            </a:ln>
            <a:effectLst/>
          </p:spPr>
          <p:txBody>
            <a:bodyPr wrap="none" lIns="0" tIns="0" rIns="0" bIns="0">
              <a:prstTxWarp prst="textNoShape">
                <a:avLst/>
              </a:prstTxWarp>
              <a:spAutoFit/>
            </a:bodyPr>
            <a:lstStyle/>
            <a:p>
              <a:pPr algn="l"/>
              <a:r>
                <a:rPr lang="en-US" sz="1600">
                  <a:solidFill>
                    <a:schemeClr val="tx1"/>
                  </a:solidFill>
                </a:rPr>
                <a:t>American Dog Tick</a:t>
              </a:r>
            </a:p>
          </p:txBody>
        </p:sp>
        <p:sp>
          <p:nvSpPr>
            <p:cNvPr id="18439" name="Text Box 7"/>
            <p:cNvSpPr txBox="1">
              <a:spLocks noChangeArrowheads="1"/>
            </p:cNvSpPr>
            <p:nvPr/>
          </p:nvSpPr>
          <p:spPr bwMode="auto">
            <a:xfrm>
              <a:off x="2475" y="2774"/>
              <a:ext cx="1236" cy="154"/>
            </a:xfrm>
            <a:prstGeom prst="rect">
              <a:avLst/>
            </a:prstGeom>
            <a:noFill/>
            <a:ln w="9525">
              <a:noFill/>
              <a:miter lim="800000"/>
              <a:headEnd/>
              <a:tailEnd/>
            </a:ln>
            <a:effectLst/>
          </p:spPr>
          <p:txBody>
            <a:bodyPr lIns="0" tIns="0" rIns="0" bIns="0">
              <a:prstTxWarp prst="textNoShape">
                <a:avLst/>
              </a:prstTxWarp>
              <a:spAutoFit/>
            </a:bodyPr>
            <a:lstStyle/>
            <a:p>
              <a:pPr algn="l"/>
              <a:r>
                <a:rPr lang="en-US" sz="1600">
                  <a:solidFill>
                    <a:schemeClr val="tx1"/>
                  </a:solidFill>
                </a:rPr>
                <a:t>Blacklegged Tick</a:t>
              </a:r>
            </a:p>
          </p:txBody>
        </p:sp>
      </p:grpSp>
      <p:sp>
        <p:nvSpPr>
          <p:cNvPr id="18440" name="Rectangle 8"/>
          <p:cNvSpPr>
            <a:spLocks noChangeArrowheads="1"/>
          </p:cNvSpPr>
          <p:nvPr/>
        </p:nvSpPr>
        <p:spPr bwMode="auto">
          <a:xfrm>
            <a:off x="3581400" y="1981200"/>
            <a:ext cx="1947863" cy="2805113"/>
          </a:xfrm>
          <a:prstGeom prst="rect">
            <a:avLst/>
          </a:prstGeom>
          <a:noFill/>
          <a:ln w="38100">
            <a:solidFill>
              <a:srgbClr val="FF3300"/>
            </a:solidFill>
            <a:miter lim="800000"/>
            <a:headEnd/>
            <a:tailEnd/>
          </a:ln>
          <a:effectLst/>
        </p:spPr>
        <p:txBody>
          <a:bodyPr wrap="none" anchor="ctr">
            <a:prstTxWarp prst="textNoShape">
              <a:avLst/>
            </a:prstTxWarp>
          </a:bodyPr>
          <a:lstStyle/>
          <a:p>
            <a:endParaRPr lang="en-US"/>
          </a:p>
        </p:txBody>
      </p:sp>
      <p:sp>
        <p:nvSpPr>
          <p:cNvPr id="18442" name="Rectangle 10"/>
          <p:cNvSpPr>
            <a:spLocks noGrp="1" noChangeArrowheads="1"/>
          </p:cNvSpPr>
          <p:nvPr>
            <p:ph type="title"/>
          </p:nvPr>
        </p:nvSpPr>
        <p:spPr/>
        <p:txBody>
          <a:bodyPr/>
          <a:lstStyle/>
          <a:p>
            <a:r>
              <a:rPr lang="en-US" dirty="0"/>
              <a:t>Common Virginia Ticks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37"/>
            <a:ext cx="8229600" cy="531932"/>
          </a:xfrm>
        </p:spPr>
        <p:txBody>
          <a:bodyPr/>
          <a:lstStyle/>
          <a:p>
            <a:r>
              <a:rPr lang="en-US" sz="3600" dirty="0" smtClean="0"/>
              <a:t>Some things to know about Virginia’s ticks</a:t>
            </a:r>
            <a:endParaRPr lang="en-US" sz="3600" dirty="0"/>
          </a:p>
        </p:txBody>
      </p:sp>
      <p:sp>
        <p:nvSpPr>
          <p:cNvPr id="3" name="Content Placeholder 2"/>
          <p:cNvSpPr>
            <a:spLocks noGrp="1"/>
          </p:cNvSpPr>
          <p:nvPr>
            <p:ph idx="1"/>
          </p:nvPr>
        </p:nvSpPr>
        <p:spPr>
          <a:xfrm>
            <a:off x="1007533" y="699660"/>
            <a:ext cx="7416800" cy="5914138"/>
          </a:xfrm>
        </p:spPr>
        <p:txBody>
          <a:bodyPr/>
          <a:lstStyle/>
          <a:p>
            <a:r>
              <a:rPr lang="en-US" sz="2800" dirty="0" smtClean="0"/>
              <a:t>Lone star tick most common</a:t>
            </a:r>
          </a:p>
          <a:p>
            <a:pPr lvl="1"/>
            <a:r>
              <a:rPr lang="en-US" sz="2400" dirty="0" smtClean="0"/>
              <a:t>Only female has star, male does not</a:t>
            </a:r>
          </a:p>
          <a:p>
            <a:pPr lvl="1"/>
            <a:r>
              <a:rPr lang="en-US" sz="2400" dirty="0" smtClean="0">
                <a:solidFill>
                  <a:srgbClr val="FFFF00"/>
                </a:solidFill>
              </a:rPr>
              <a:t>Ehrlichiosis, some RMSF</a:t>
            </a:r>
          </a:p>
          <a:p>
            <a:pPr lvl="1"/>
            <a:r>
              <a:rPr lang="en-US" sz="2400" dirty="0" smtClean="0"/>
              <a:t>Bite </a:t>
            </a:r>
            <a:r>
              <a:rPr lang="en-US" sz="2400" dirty="0" smtClean="0"/>
              <a:t>can cause allergy </a:t>
            </a:r>
            <a:r>
              <a:rPr lang="en-US" sz="2400" dirty="0" smtClean="0"/>
              <a:t>to beef and pork: “delayed anaphylaxis”</a:t>
            </a:r>
          </a:p>
          <a:p>
            <a:pPr lvl="2"/>
            <a:r>
              <a:rPr lang="en-US" sz="2000" dirty="0"/>
              <a:t>galactose-alpha-1,3-</a:t>
            </a:r>
            <a:r>
              <a:rPr lang="en-US" sz="2000" dirty="0" smtClean="0"/>
              <a:t>galactose</a:t>
            </a:r>
          </a:p>
          <a:p>
            <a:r>
              <a:rPr lang="en-US" sz="2800" dirty="0" smtClean="0"/>
              <a:t>Dog tick: only the adult female bites</a:t>
            </a:r>
          </a:p>
          <a:p>
            <a:pPr lvl="1"/>
            <a:r>
              <a:rPr lang="en-US" sz="2400" dirty="0" smtClean="0">
                <a:solidFill>
                  <a:srgbClr val="FFFF00"/>
                </a:solidFill>
              </a:rPr>
              <a:t>Rocky Mountain Spotted Fever</a:t>
            </a:r>
          </a:p>
          <a:p>
            <a:pPr lvl="1"/>
            <a:r>
              <a:rPr lang="en-US" sz="2400" dirty="0" err="1" smtClean="0">
                <a:solidFill>
                  <a:srgbClr val="FFFF00"/>
                </a:solidFill>
              </a:rPr>
              <a:t>Anaplasmosis</a:t>
            </a:r>
            <a:endParaRPr lang="en-US" sz="2400" dirty="0" smtClean="0">
              <a:solidFill>
                <a:srgbClr val="FFFF00"/>
              </a:solidFill>
            </a:endParaRPr>
          </a:p>
          <a:p>
            <a:r>
              <a:rPr lang="en-US" sz="2800" dirty="0" smtClean="0"/>
              <a:t>Only the black leg tick (aka deer tick)</a:t>
            </a:r>
          </a:p>
          <a:p>
            <a:pPr lvl="1"/>
            <a:r>
              <a:rPr lang="en-US" sz="2400" dirty="0" smtClean="0">
                <a:solidFill>
                  <a:srgbClr val="FFFF00"/>
                </a:solidFill>
              </a:rPr>
              <a:t>Lyme disease</a:t>
            </a:r>
          </a:p>
          <a:p>
            <a:pPr lvl="1"/>
            <a:r>
              <a:rPr lang="en-US" sz="2400" dirty="0" smtClean="0">
                <a:solidFill>
                  <a:srgbClr val="FFFF00"/>
                </a:solidFill>
              </a:rPr>
              <a:t>It is the only tick with black legs (all stages)</a:t>
            </a:r>
          </a:p>
          <a:p>
            <a:pPr lvl="1"/>
            <a:r>
              <a:rPr lang="en-US" sz="2400" dirty="0" smtClean="0"/>
              <a:t>Nymph is the major biter</a:t>
            </a:r>
          </a:p>
        </p:txBody>
      </p:sp>
    </p:spTree>
    <p:extLst>
      <p:ext uri="{BB962C8B-B14F-4D97-AF65-F5344CB8AC3E}">
        <p14:creationId xmlns:p14="http://schemas.microsoft.com/office/powerpoint/2010/main" val="330075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sizes of ticks</a:t>
            </a:r>
            <a:endParaRPr lang="en-US" dirty="0"/>
          </a:p>
        </p:txBody>
      </p:sp>
      <p:pic>
        <p:nvPicPr>
          <p:cNvPr id="4" name="Content Placeholder 3" descr="TickMaster4_12_w452-1.gif"/>
          <p:cNvPicPr>
            <a:picLocks noGrp="1" noChangeAspect="1"/>
          </p:cNvPicPr>
          <p:nvPr>
            <p:ph idx="1"/>
          </p:nvPr>
        </p:nvPicPr>
        <p:blipFill>
          <a:blip r:embed="rId2"/>
          <a:srcRect l="-39507" r="-39507"/>
          <a:stretch>
            <a:fillRect/>
          </a:stretch>
        </p:blipFill>
        <p:spPr/>
      </p:pic>
    </p:spTree>
    <p:extLst>
      <p:ext uri="{BB962C8B-B14F-4D97-AF65-F5344CB8AC3E}">
        <p14:creationId xmlns:p14="http://schemas.microsoft.com/office/powerpoint/2010/main" val="25863454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1056</TotalTime>
  <Words>1177</Words>
  <Application>Microsoft Macintosh PowerPoint</Application>
  <PresentationFormat>On-screen Show (4:3)</PresentationFormat>
  <Paragraphs>132</Paragraphs>
  <Slides>25</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Photo Editor Photo</vt:lpstr>
      <vt:lpstr>Ticks and mosquitoes are gonna have a field day And how you can frustrate them</vt:lpstr>
      <vt:lpstr>What, bugs again?</vt:lpstr>
      <vt:lpstr>I will only discuss prevention Almost everything is in the handout</vt:lpstr>
      <vt:lpstr>Why some hams have trouble with ticks: Very little problem with well-mown grass Courtesy K4JEC</vt:lpstr>
      <vt:lpstr>Tick City: Marshall Manor 2013 Courtesy AK4OL</vt:lpstr>
      <vt:lpstr>Five messages</vt:lpstr>
      <vt:lpstr>Common Virginia Ticks</vt:lpstr>
      <vt:lpstr>Some things to know about Virginia’s ticks</vt:lpstr>
      <vt:lpstr>Comparative sizes of ticks</vt:lpstr>
      <vt:lpstr>Aedes aegypti</vt:lpstr>
      <vt:lpstr>Aedes albopictus</vt:lpstr>
      <vt:lpstr>Culex (dawn or after dusk)</vt:lpstr>
      <vt:lpstr>Style tips for the bug-averse</vt:lpstr>
      <vt:lpstr>Permethrin</vt:lpstr>
      <vt:lpstr>Insect repellents - 1</vt:lpstr>
      <vt:lpstr>Insect repellents - 2</vt:lpstr>
      <vt:lpstr>Afterward</vt:lpstr>
      <vt:lpstr>Brad Paisley: Ticks (Courtesy KT4UO)</vt:lpstr>
      <vt:lpstr>Why promptness is a virtue</vt:lpstr>
      <vt:lpstr>Remove ticks promptly and properly</vt:lpstr>
      <vt:lpstr>Tick Removal</vt:lpstr>
      <vt:lpstr>Evaluation of Three Commercial Tick Removal Tools Richard L. Stewart Jr, Willy Burgdorfer and Glen R.Needham Wilderness and Environmental Medicine, 9, 137-142 (1998)</vt:lpstr>
      <vt:lpstr>Some points about tick removal</vt:lpstr>
      <vt:lpstr>Not so easy: “Tight as a tick” </vt:lpstr>
      <vt:lpstr>Some final advice</vt:lpstr>
    </vt:vector>
  </TitlesOfParts>
  <Company>University of Virginia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Erythema Migrans</dc:title>
  <dc:creator>William Petri</dc:creator>
  <cp:lastModifiedBy>Michael Rein</cp:lastModifiedBy>
  <cp:revision>152</cp:revision>
  <dcterms:created xsi:type="dcterms:W3CDTF">2010-07-26T23:26:51Z</dcterms:created>
  <dcterms:modified xsi:type="dcterms:W3CDTF">2016-06-03T15:32:53Z</dcterms:modified>
</cp:coreProperties>
</file>